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Fraunces Medium"/>
      <p:regular r:id="rId21"/>
    </p:embeddedFont>
    <p:embeddedFont>
      <p:font typeface="Fraunces Medium"/>
      <p:regular r:id="rId22"/>
    </p:embeddedFont>
    <p:embeddedFont>
      <p:font typeface="Fraunces Medium"/>
      <p:regular r:id="rId23"/>
    </p:embeddedFont>
    <p:embeddedFont>
      <p:font typeface="Fraunces Medium"/>
      <p:regular r:id="rId24"/>
    </p:embeddedFont>
    <p:embeddedFont>
      <p:font typeface="Epilogue"/>
      <p:regular r:id="rId25"/>
    </p:embeddedFont>
    <p:embeddedFont>
      <p:font typeface="Epilogue"/>
      <p:regular r:id="rId26"/>
    </p:embeddedFont>
    <p:embeddedFont>
      <p:font typeface="Epilogue"/>
      <p:regular r:id="rId27"/>
    </p:embeddedFont>
    <p:embeddedFont>
      <p:font typeface="Epilogue"/>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www.geeksforgeeks.org/unsupervised-learning/" TargetMode="External"/><Relationship Id="rId3" Type="http://schemas.openxmlformats.org/officeDocument/2006/relationships/hyperlink" Target="https://www.geeksforgeeks.org/dbscan-clustering-in-ml-density-based-clustering/" TargetMode="External"/><Relationship Id="rId1" Type="http://schemas.openxmlformats.org/officeDocument/2006/relationships/image" Target="../media/image-4-1.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Product Clustering: Grouping for Insights</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Product clustering groups similar products together. The grouping is based on shared attributes. This enhances marketing efforts and personalizes recommendations. It also optimizes inventory.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33519" y="590669"/>
            <a:ext cx="4432935" cy="3511391"/>
          </a:xfrm>
          <a:prstGeom prst="rect">
            <a:avLst/>
          </a:prstGeom>
        </p:spPr>
      </p:pic>
      <p:sp>
        <p:nvSpPr>
          <p:cNvPr id="3" name="Text 0"/>
          <p:cNvSpPr/>
          <p:nvPr/>
        </p:nvSpPr>
        <p:spPr>
          <a:xfrm>
            <a:off x="7508796" y="1917621"/>
            <a:ext cx="6568916" cy="476369"/>
          </a:xfrm>
          <a:prstGeom prst="rect">
            <a:avLst/>
          </a:prstGeom>
          <a:noFill/>
          <a:ln/>
        </p:spPr>
        <p:txBody>
          <a:bodyPr wrap="none" lIns="0" tIns="0" rIns="0" bIns="0" rtlCol="0" anchor="t"/>
          <a:lstStyle/>
          <a:p>
            <a:pPr indent="0" marL="0">
              <a:lnSpc>
                <a:spcPts val="3750"/>
              </a:lnSpc>
              <a:buNone/>
            </a:pPr>
            <a:r>
              <a:rPr lang="en-US" sz="3000" dirty="0">
                <a:solidFill>
                  <a:srgbClr val="FFFFFF"/>
                </a:solidFill>
                <a:latin typeface="Fraunces Medium" pitchFamily="34" charset="0"/>
                <a:ea typeface="Fraunces Medium" pitchFamily="34" charset="-122"/>
                <a:cs typeface="Fraunces Medium" pitchFamily="34" charset="-120"/>
              </a:rPr>
              <a:t>Correlation Map of different Metrics</a:t>
            </a:r>
            <a:endParaRPr lang="en-US" sz="3000" dirty="0"/>
          </a:p>
        </p:txBody>
      </p:sp>
      <p:sp>
        <p:nvSpPr>
          <p:cNvPr id="4" name="Text 1"/>
          <p:cNvSpPr/>
          <p:nvPr/>
        </p:nvSpPr>
        <p:spPr>
          <a:xfrm>
            <a:off x="7508796" y="2546390"/>
            <a:ext cx="6595705" cy="243840"/>
          </a:xfrm>
          <a:prstGeom prst="rect">
            <a:avLst/>
          </a:prstGeom>
          <a:noFill/>
          <a:ln/>
        </p:spPr>
        <p:txBody>
          <a:bodyPr wrap="none" lIns="0" tIns="0" rIns="0" bIns="0" rtlCol="0" anchor="t"/>
          <a:lstStyle/>
          <a:p>
            <a:pPr indent="0" marL="0">
              <a:lnSpc>
                <a:spcPts val="1900"/>
              </a:lnSpc>
              <a:buNone/>
            </a:pPr>
            <a:endParaRPr lang="en-US" sz="1200" dirty="0"/>
          </a:p>
        </p:txBody>
      </p:sp>
      <p:sp>
        <p:nvSpPr>
          <p:cNvPr id="5" name="Text 2"/>
          <p:cNvSpPr/>
          <p:nvPr/>
        </p:nvSpPr>
        <p:spPr>
          <a:xfrm>
            <a:off x="533519" y="4444960"/>
            <a:ext cx="13563362" cy="259080"/>
          </a:xfrm>
          <a:prstGeom prst="rect">
            <a:avLst/>
          </a:prstGeom>
          <a:noFill/>
          <a:ln/>
        </p:spPr>
        <p:txBody>
          <a:bodyPr wrap="none" lIns="0" tIns="0" rIns="0" bIns="0" rtlCol="0" anchor="t"/>
          <a:lstStyle/>
          <a:p>
            <a:pPr indent="0" marL="0">
              <a:lnSpc>
                <a:spcPts val="1900"/>
              </a:lnSpc>
              <a:buNone/>
            </a:pPr>
            <a:r>
              <a:rPr lang="en-US" sz="1200" dirty="0">
                <a:solidFill>
                  <a:srgbClr val="000000"/>
                </a:solidFill>
                <a:latin typeface="Epilogue" pitchFamily="34" charset="0"/>
                <a:ea typeface="Epilogue" pitchFamily="34" charset="-122"/>
                <a:cs typeface="Epilogue" pitchFamily="34" charset="-120"/>
              </a:rPr>
              <a:t>✅</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Silhouette Score vs. Davies-Bouldin Score (-0.40)</a:t>
            </a:r>
            <a:endParaRPr lang="en-US" sz="1200" dirty="0"/>
          </a:p>
        </p:txBody>
      </p:sp>
      <p:sp>
        <p:nvSpPr>
          <p:cNvPr id="6" name="Text 3"/>
          <p:cNvSpPr/>
          <p:nvPr/>
        </p:nvSpPr>
        <p:spPr>
          <a:xfrm>
            <a:off x="533519" y="4875490"/>
            <a:ext cx="13563362" cy="487680"/>
          </a:xfrm>
          <a:prstGeom prst="rect">
            <a:avLst/>
          </a:prstGeom>
          <a:noFill/>
          <a:ln/>
        </p:spPr>
        <p:txBody>
          <a:bodyPr wrap="square" lIns="0" tIns="0" rIns="0" bIns="0" rtlCol="0" anchor="t"/>
          <a:lstStyle/>
          <a:p>
            <a:pPr marL="342900" indent="-342900">
              <a:lnSpc>
                <a:spcPts val="1900"/>
              </a:lnSpc>
              <a:buSzPct val="100000"/>
              <a:buChar char="•"/>
            </a:pPr>
            <a:r>
              <a:rPr lang="en-US" sz="1200" dirty="0">
                <a:solidFill>
                  <a:srgbClr val="EBECEF"/>
                </a:solidFill>
                <a:latin typeface="Epilogue" pitchFamily="34" charset="0"/>
                <a:ea typeface="Epilogue" pitchFamily="34" charset="-122"/>
                <a:cs typeface="Epilogue" pitchFamily="34" charset="-120"/>
              </a:rPr>
              <a:t>A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moderate negative correlation</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suggests that when clusters are well-separated (higher Silhouette Score), the Davies-Bouldin Score (which measures cluster compactness and separation) tends to improve (decrease).</a:t>
            </a:r>
            <a:endParaRPr lang="en-US" sz="1200" dirty="0"/>
          </a:p>
        </p:txBody>
      </p:sp>
      <p:sp>
        <p:nvSpPr>
          <p:cNvPr id="7" name="Text 4"/>
          <p:cNvSpPr/>
          <p:nvPr/>
        </p:nvSpPr>
        <p:spPr>
          <a:xfrm>
            <a:off x="533519" y="5534620"/>
            <a:ext cx="13563362" cy="259080"/>
          </a:xfrm>
          <a:prstGeom prst="rect">
            <a:avLst/>
          </a:prstGeom>
          <a:noFill/>
          <a:ln/>
        </p:spPr>
        <p:txBody>
          <a:bodyPr wrap="none" lIns="0" tIns="0" rIns="0" bIns="0" rtlCol="0" anchor="t"/>
          <a:lstStyle/>
          <a:p>
            <a:pPr indent="0" marL="0">
              <a:lnSpc>
                <a:spcPts val="1900"/>
              </a:lnSpc>
              <a:buNone/>
            </a:pPr>
            <a:r>
              <a:rPr lang="en-US" sz="1200" dirty="0">
                <a:solidFill>
                  <a:srgbClr val="000000"/>
                </a:solidFill>
                <a:latin typeface="Epilogue" pitchFamily="34" charset="0"/>
                <a:ea typeface="Epilogue" pitchFamily="34" charset="-122"/>
                <a:cs typeface="Epilogue" pitchFamily="34" charset="-120"/>
              </a:rPr>
              <a:t>✅</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Calinski-Harabasz Score vs. Davies-Bouldin Score (-0.77)</a:t>
            </a:r>
            <a:endParaRPr lang="en-US" sz="1200" dirty="0"/>
          </a:p>
        </p:txBody>
      </p:sp>
      <p:sp>
        <p:nvSpPr>
          <p:cNvPr id="8" name="Text 5"/>
          <p:cNvSpPr/>
          <p:nvPr/>
        </p:nvSpPr>
        <p:spPr>
          <a:xfrm>
            <a:off x="533519" y="5965150"/>
            <a:ext cx="13563362" cy="487680"/>
          </a:xfrm>
          <a:prstGeom prst="rect">
            <a:avLst/>
          </a:prstGeom>
          <a:noFill/>
          <a:ln/>
        </p:spPr>
        <p:txBody>
          <a:bodyPr wrap="square" lIns="0" tIns="0" rIns="0" bIns="0" rtlCol="0" anchor="t"/>
          <a:lstStyle/>
          <a:p>
            <a:pPr marL="342900" indent="-342900">
              <a:lnSpc>
                <a:spcPts val="1900"/>
              </a:lnSpc>
              <a:buSzPct val="100000"/>
              <a:buChar char="•"/>
            </a:pPr>
            <a:r>
              <a:rPr lang="en-US" sz="1200" dirty="0">
                <a:solidFill>
                  <a:srgbClr val="EBECEF"/>
                </a:solidFill>
                <a:latin typeface="Epilogue" pitchFamily="34" charset="0"/>
                <a:ea typeface="Epilogue" pitchFamily="34" charset="-122"/>
                <a:cs typeface="Epilogue" pitchFamily="34" charset="-120"/>
              </a:rPr>
              <a:t>A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strong negative correlation</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suggests that a high Calinski-Harabasz Score (which favors dense, well-separated clusters) is highly associated with a low Davies-Bouldin Score (which is desirable).</a:t>
            </a:r>
            <a:endParaRPr lang="en-US" sz="1200" dirty="0"/>
          </a:p>
        </p:txBody>
      </p:sp>
      <p:sp>
        <p:nvSpPr>
          <p:cNvPr id="9" name="Text 6"/>
          <p:cNvSpPr/>
          <p:nvPr/>
        </p:nvSpPr>
        <p:spPr>
          <a:xfrm>
            <a:off x="533519" y="6506170"/>
            <a:ext cx="13563362" cy="243840"/>
          </a:xfrm>
          <a:prstGeom prst="rect">
            <a:avLst/>
          </a:prstGeom>
          <a:noFill/>
          <a:ln/>
        </p:spPr>
        <p:txBody>
          <a:bodyPr wrap="none" lIns="0" tIns="0" rIns="0" bIns="0" rtlCol="0" anchor="t"/>
          <a:lstStyle/>
          <a:p>
            <a:pPr marL="342900" indent="-342900">
              <a:lnSpc>
                <a:spcPts val="1900"/>
              </a:lnSpc>
              <a:buSzPct val="100000"/>
              <a:buChar char="•"/>
            </a:pPr>
            <a:r>
              <a:rPr lang="en-US" sz="1200" dirty="0">
                <a:solidFill>
                  <a:srgbClr val="EBECEF"/>
                </a:solidFill>
                <a:latin typeface="Epilogue" pitchFamily="34" charset="0"/>
                <a:ea typeface="Epilogue" pitchFamily="34" charset="-122"/>
                <a:cs typeface="Epilogue" pitchFamily="34" charset="-120"/>
              </a:rPr>
              <a:t>This means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both scores agree well on evaluating clustering quality</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a:t>
            </a:r>
            <a:endParaRPr lang="en-US" sz="1200" dirty="0"/>
          </a:p>
        </p:txBody>
      </p:sp>
      <p:sp>
        <p:nvSpPr>
          <p:cNvPr id="10" name="Text 7"/>
          <p:cNvSpPr/>
          <p:nvPr/>
        </p:nvSpPr>
        <p:spPr>
          <a:xfrm>
            <a:off x="533519" y="6921460"/>
            <a:ext cx="13563362" cy="259080"/>
          </a:xfrm>
          <a:prstGeom prst="rect">
            <a:avLst/>
          </a:prstGeom>
          <a:noFill/>
          <a:ln/>
        </p:spPr>
        <p:txBody>
          <a:bodyPr wrap="none" lIns="0" tIns="0" rIns="0" bIns="0" rtlCol="0" anchor="t"/>
          <a:lstStyle/>
          <a:p>
            <a:pPr indent="0" marL="0">
              <a:lnSpc>
                <a:spcPts val="1900"/>
              </a:lnSpc>
              <a:buNone/>
            </a:pPr>
            <a:r>
              <a:rPr lang="en-US" sz="1200" dirty="0">
                <a:solidFill>
                  <a:srgbClr val="000000"/>
                </a:solidFill>
                <a:latin typeface="Epilogue" pitchFamily="34" charset="0"/>
                <a:ea typeface="Epilogue" pitchFamily="34" charset="-122"/>
                <a:cs typeface="Epilogue" pitchFamily="34" charset="-120"/>
              </a:rPr>
              <a:t>✅</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Silhouette Score vs. Calinski-Harabasz Score (0.23)</a:t>
            </a:r>
            <a:endParaRPr lang="en-US" sz="1200" dirty="0"/>
          </a:p>
        </p:txBody>
      </p:sp>
      <p:sp>
        <p:nvSpPr>
          <p:cNvPr id="11" name="Text 8"/>
          <p:cNvSpPr/>
          <p:nvPr/>
        </p:nvSpPr>
        <p:spPr>
          <a:xfrm>
            <a:off x="533519" y="7351990"/>
            <a:ext cx="13563362" cy="243840"/>
          </a:xfrm>
          <a:prstGeom prst="rect">
            <a:avLst/>
          </a:prstGeom>
          <a:noFill/>
          <a:ln/>
        </p:spPr>
        <p:txBody>
          <a:bodyPr wrap="none" lIns="0" tIns="0" rIns="0" bIns="0" rtlCol="0" anchor="t"/>
          <a:lstStyle/>
          <a:p>
            <a:pPr marL="342900" indent="-342900">
              <a:lnSpc>
                <a:spcPts val="1900"/>
              </a:lnSpc>
              <a:buSzPct val="100000"/>
              <a:buChar char="•"/>
            </a:pPr>
            <a:r>
              <a:rPr lang="en-US" sz="1200" dirty="0">
                <a:solidFill>
                  <a:srgbClr val="EBECEF"/>
                </a:solidFill>
                <a:latin typeface="Epilogue" pitchFamily="34" charset="0"/>
                <a:ea typeface="Epilogue" pitchFamily="34" charset="-122"/>
                <a:cs typeface="Epilogue" pitchFamily="34" charset="-120"/>
              </a:rPr>
              <a:t>A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weak correlation</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suggests these two scores capture slightly different clustering aspects.</a:t>
            </a:r>
            <a:endParaRPr lang="en-US" sz="1200" dirty="0"/>
          </a:p>
        </p:txBody>
      </p:sp>
      <p:sp>
        <p:nvSpPr>
          <p:cNvPr id="12" name="Text 9"/>
          <p:cNvSpPr/>
          <p:nvPr/>
        </p:nvSpPr>
        <p:spPr>
          <a:xfrm>
            <a:off x="533519" y="7649170"/>
            <a:ext cx="13563362" cy="243840"/>
          </a:xfrm>
          <a:prstGeom prst="rect">
            <a:avLst/>
          </a:prstGeom>
          <a:noFill/>
          <a:ln/>
        </p:spPr>
        <p:txBody>
          <a:bodyPr wrap="none" lIns="0" tIns="0" rIns="0" bIns="0" rtlCol="0" anchor="t"/>
          <a:lstStyle/>
          <a:p>
            <a:pPr marL="342900" indent="-342900">
              <a:lnSpc>
                <a:spcPts val="1900"/>
              </a:lnSpc>
              <a:buSzPct val="100000"/>
              <a:buChar char="•"/>
            </a:pPr>
            <a:r>
              <a:rPr lang="en-US" sz="1200" dirty="0">
                <a:solidFill>
                  <a:srgbClr val="EBECEF"/>
                </a:solidFill>
                <a:latin typeface="Epilogue" pitchFamily="34" charset="0"/>
                <a:ea typeface="Epilogue" pitchFamily="34" charset="-122"/>
                <a:cs typeface="Epilogue" pitchFamily="34" charset="-120"/>
              </a:rPr>
              <a:t>Silhouette Score measures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how similar points are within clusters</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 while Calinski-Harabasz focuses on the </a:t>
            </a:r>
            <a:pPr indent="0" marL="0">
              <a:lnSpc>
                <a:spcPts val="1900"/>
              </a:lnSpc>
              <a:buNone/>
            </a:pPr>
            <a:r>
              <a:rPr lang="en-US" sz="1200" b="1" dirty="0">
                <a:solidFill>
                  <a:srgbClr val="EBECEF"/>
                </a:solidFill>
                <a:latin typeface="Epilogue" pitchFamily="34" charset="0"/>
                <a:ea typeface="Epilogue" pitchFamily="34" charset="-122"/>
                <a:cs typeface="Epilogue" pitchFamily="34" charset="-120"/>
              </a:rPr>
              <a:t>separation between clusters</a:t>
            </a:r>
            <a:pPr indent="0" marL="0">
              <a:lnSpc>
                <a:spcPts val="1900"/>
              </a:lnSpc>
              <a:buNone/>
            </a:pPr>
            <a:r>
              <a:rPr lang="en-US" sz="1200" dirty="0">
                <a:solidFill>
                  <a:srgbClr val="EBECEF"/>
                </a:solidFill>
                <a:latin typeface="Epilogue" pitchFamily="34" charset="0"/>
                <a:ea typeface="Epilogue" pitchFamily="34" charset="-122"/>
                <a:cs typeface="Epilogue" pitchFamily="34" charset="-120"/>
              </a:rPr>
              <a:t>.</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79715" y="649367"/>
            <a:ext cx="4770834" cy="3133130"/>
          </a:xfrm>
          <a:prstGeom prst="rect">
            <a:avLst/>
          </a:prstGeom>
        </p:spPr>
      </p:pic>
      <p:sp>
        <p:nvSpPr>
          <p:cNvPr id="3" name="Text 0"/>
          <p:cNvSpPr/>
          <p:nvPr/>
        </p:nvSpPr>
        <p:spPr>
          <a:xfrm>
            <a:off x="7524869" y="1750100"/>
            <a:ext cx="4652367" cy="517565"/>
          </a:xfrm>
          <a:prstGeom prst="rect">
            <a:avLst/>
          </a:prstGeom>
          <a:noFill/>
          <a:ln/>
        </p:spPr>
        <p:txBody>
          <a:bodyPr wrap="none" lIns="0" tIns="0" rIns="0" bIns="0" rtlCol="0" anchor="t"/>
          <a:lstStyle/>
          <a:p>
            <a:pPr indent="0" marL="0">
              <a:lnSpc>
                <a:spcPts val="4050"/>
              </a:lnSpc>
              <a:buNone/>
            </a:pPr>
            <a:r>
              <a:rPr lang="en-US" sz="3250" dirty="0">
                <a:solidFill>
                  <a:srgbClr val="FFFFFF"/>
                </a:solidFill>
                <a:latin typeface="Fraunces Medium" pitchFamily="34" charset="0"/>
                <a:ea typeface="Fraunces Medium" pitchFamily="34" charset="-122"/>
                <a:cs typeface="Fraunces Medium" pitchFamily="34" charset="-120"/>
              </a:rPr>
              <a:t>ELBOW FOR K-MEANS</a:t>
            </a:r>
            <a:endParaRPr lang="en-US" sz="3250" dirty="0"/>
          </a:p>
        </p:txBody>
      </p:sp>
      <p:sp>
        <p:nvSpPr>
          <p:cNvPr id="4" name="Text 1"/>
          <p:cNvSpPr/>
          <p:nvPr/>
        </p:nvSpPr>
        <p:spPr>
          <a:xfrm>
            <a:off x="7524869" y="2433280"/>
            <a:ext cx="6533436" cy="264914"/>
          </a:xfrm>
          <a:prstGeom prst="rect">
            <a:avLst/>
          </a:prstGeom>
          <a:noFill/>
          <a:ln/>
        </p:spPr>
        <p:txBody>
          <a:bodyPr wrap="none" lIns="0" tIns="0" rIns="0" bIns="0" rtlCol="0" anchor="t"/>
          <a:lstStyle/>
          <a:p>
            <a:pPr indent="0" marL="0">
              <a:lnSpc>
                <a:spcPts val="2050"/>
              </a:lnSpc>
              <a:buNone/>
            </a:pPr>
            <a:endParaRPr lang="en-US" sz="1300" dirty="0"/>
          </a:p>
        </p:txBody>
      </p:sp>
      <p:sp>
        <p:nvSpPr>
          <p:cNvPr id="5" name="Text 2"/>
          <p:cNvSpPr/>
          <p:nvPr/>
        </p:nvSpPr>
        <p:spPr>
          <a:xfrm>
            <a:off x="579715" y="4155162"/>
            <a:ext cx="13470969" cy="280154"/>
          </a:xfrm>
          <a:prstGeom prst="rect">
            <a:avLst/>
          </a:prstGeom>
          <a:noFill/>
          <a:ln/>
        </p:spPr>
        <p:txBody>
          <a:bodyPr wrap="none" lIns="0" tIns="0" rIns="0" bIns="0" rtlCol="0" anchor="t"/>
          <a:lstStyle/>
          <a:p>
            <a:pPr indent="0" marL="0">
              <a:lnSpc>
                <a:spcPts val="205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Elbow at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 = 6</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 (Optimal Number of Clusters)</a:t>
            </a:r>
            <a:endParaRPr lang="en-US" sz="1300" dirty="0"/>
          </a:p>
        </p:txBody>
      </p:sp>
      <p:sp>
        <p:nvSpPr>
          <p:cNvPr id="6" name="Text 3"/>
          <p:cNvSpPr/>
          <p:nvPr/>
        </p:nvSpPr>
        <p:spPr>
          <a:xfrm>
            <a:off x="579715" y="4621649"/>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dirty="0">
                <a:solidFill>
                  <a:srgbClr val="EBECEF"/>
                </a:solidFill>
                <a:latin typeface="Epilogue" pitchFamily="34" charset="0"/>
                <a:ea typeface="Epilogue" pitchFamily="34" charset="-122"/>
                <a:cs typeface="Epilogue" pitchFamily="34" charset="-120"/>
              </a:rPr>
              <a:t>The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distortion score decreases rapidly until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then the rate of decrease slows down.</a:t>
            </a:r>
            <a:endParaRPr lang="en-US" sz="1300" dirty="0"/>
          </a:p>
        </p:txBody>
      </p:sp>
      <p:sp>
        <p:nvSpPr>
          <p:cNvPr id="7" name="Text 4"/>
          <p:cNvSpPr/>
          <p:nvPr/>
        </p:nvSpPr>
        <p:spPr>
          <a:xfrm>
            <a:off x="579715" y="4959668"/>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dirty="0">
                <a:solidFill>
                  <a:srgbClr val="EBECEF"/>
                </a:solidFill>
                <a:latin typeface="Epilogue" pitchFamily="34" charset="0"/>
                <a:ea typeface="Epilogue" pitchFamily="34" charset="-122"/>
                <a:cs typeface="Epilogue" pitchFamily="34" charset="-120"/>
              </a:rPr>
              <a:t>This suggests that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after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 additional clusters do not provide significant improvement</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in compactness.</a:t>
            </a:r>
            <a:endParaRPr lang="en-US" sz="1300" dirty="0"/>
          </a:p>
        </p:txBody>
      </p:sp>
      <p:sp>
        <p:nvSpPr>
          <p:cNvPr id="8" name="Text 5"/>
          <p:cNvSpPr/>
          <p:nvPr/>
        </p:nvSpPr>
        <p:spPr>
          <a:xfrm>
            <a:off x="579715" y="5426154"/>
            <a:ext cx="13470969" cy="272534"/>
          </a:xfrm>
          <a:prstGeom prst="rect">
            <a:avLst/>
          </a:prstGeom>
          <a:noFill/>
          <a:ln/>
        </p:spPr>
        <p:txBody>
          <a:bodyPr wrap="none" lIns="0" tIns="0" rIns="0" bIns="0" rtlCol="0" anchor="t"/>
          <a:lstStyle/>
          <a:p>
            <a:pPr indent="0" marL="0">
              <a:lnSpc>
                <a:spcPts val="205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Distortion Score Behavior</a:t>
            </a:r>
            <a:endParaRPr lang="en-US" sz="1300" dirty="0"/>
          </a:p>
        </p:txBody>
      </p:sp>
      <p:sp>
        <p:nvSpPr>
          <p:cNvPr id="9" name="Text 6"/>
          <p:cNvSpPr/>
          <p:nvPr/>
        </p:nvSpPr>
        <p:spPr>
          <a:xfrm>
            <a:off x="579715" y="5885021"/>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dirty="0">
                <a:solidFill>
                  <a:srgbClr val="EBECEF"/>
                </a:solidFill>
                <a:latin typeface="Epilogue" pitchFamily="34" charset="0"/>
                <a:ea typeface="Epilogue" pitchFamily="34" charset="-122"/>
                <a:cs typeface="Epilogue" pitchFamily="34" charset="-120"/>
              </a:rPr>
              <a:t>A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steep decline from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k=2</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 to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shows that increasing clusters improves clustering quality.</a:t>
            </a:r>
            <a:endParaRPr lang="en-US" sz="1300" dirty="0"/>
          </a:p>
        </p:txBody>
      </p:sp>
      <p:sp>
        <p:nvSpPr>
          <p:cNvPr id="10" name="Text 7"/>
          <p:cNvSpPr/>
          <p:nvPr/>
        </p:nvSpPr>
        <p:spPr>
          <a:xfrm>
            <a:off x="579715" y="6223040"/>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dirty="0">
                <a:solidFill>
                  <a:srgbClr val="EBECEF"/>
                </a:solidFill>
                <a:latin typeface="Epilogue" pitchFamily="34" charset="0"/>
                <a:ea typeface="Epilogue" pitchFamily="34" charset="-122"/>
                <a:cs typeface="Epilogue" pitchFamily="34" charset="-120"/>
              </a:rPr>
              <a:t>After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the curve flattens, meaning adding more clusters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does not significantly reduce intra-cluster variance</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11" name="Text 8"/>
          <p:cNvSpPr/>
          <p:nvPr/>
        </p:nvSpPr>
        <p:spPr>
          <a:xfrm>
            <a:off x="579715" y="6689527"/>
            <a:ext cx="13470969" cy="272534"/>
          </a:xfrm>
          <a:prstGeom prst="rect">
            <a:avLst/>
          </a:prstGeom>
          <a:noFill/>
          <a:ln/>
        </p:spPr>
        <p:txBody>
          <a:bodyPr wrap="none" lIns="0" tIns="0" rIns="0" bIns="0" rtlCol="0" anchor="t"/>
          <a:lstStyle/>
          <a:p>
            <a:pPr indent="0" marL="0">
              <a:lnSpc>
                <a:spcPts val="205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050"/>
              </a:lnSpc>
              <a:buNone/>
            </a:pPr>
            <a:r>
              <a:rPr lang="en-US" sz="1300" b="1" dirty="0">
                <a:solidFill>
                  <a:srgbClr val="EBECEF"/>
                </a:solidFill>
                <a:latin typeface="Epilogue" pitchFamily="34" charset="0"/>
                <a:ea typeface="Epilogue" pitchFamily="34" charset="-122"/>
                <a:cs typeface="Epilogue" pitchFamily="34" charset="-120"/>
              </a:rPr>
              <a:t>Fit Time (Green Line) Consideration</a:t>
            </a:r>
            <a:endParaRPr lang="en-US" sz="1300" dirty="0"/>
          </a:p>
        </p:txBody>
      </p:sp>
      <p:sp>
        <p:nvSpPr>
          <p:cNvPr id="12" name="Text 9"/>
          <p:cNvSpPr/>
          <p:nvPr/>
        </p:nvSpPr>
        <p:spPr>
          <a:xfrm>
            <a:off x="579715" y="7148393"/>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b="1" dirty="0">
                <a:solidFill>
                  <a:srgbClr val="EBECEF"/>
                </a:solidFill>
                <a:latin typeface="Epilogue" pitchFamily="34" charset="0"/>
                <a:ea typeface="Epilogue" pitchFamily="34" charset="-122"/>
                <a:cs typeface="Epilogue" pitchFamily="34" charset="-120"/>
              </a:rPr>
              <a:t>Computation time increases</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as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increases, peaking around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13" name="Text 10"/>
          <p:cNvSpPr/>
          <p:nvPr/>
        </p:nvSpPr>
        <p:spPr>
          <a:xfrm>
            <a:off x="579715" y="7486412"/>
            <a:ext cx="13470969" cy="280154"/>
          </a:xfrm>
          <a:prstGeom prst="rect">
            <a:avLst/>
          </a:prstGeom>
          <a:noFill/>
          <a:ln/>
        </p:spPr>
        <p:txBody>
          <a:bodyPr wrap="none" lIns="0" tIns="0" rIns="0" bIns="0" rtlCol="0" anchor="t"/>
          <a:lstStyle/>
          <a:p>
            <a:pPr marL="342900" indent="-342900">
              <a:lnSpc>
                <a:spcPts val="2050"/>
              </a:lnSpc>
              <a:buSzPct val="100000"/>
              <a:buChar char="•"/>
            </a:pPr>
            <a:r>
              <a:rPr lang="en-US" sz="1300" dirty="0">
                <a:solidFill>
                  <a:srgbClr val="EBECEF"/>
                </a:solidFill>
                <a:latin typeface="Epilogue" pitchFamily="34" charset="0"/>
                <a:ea typeface="Epilogue" pitchFamily="34" charset="-122"/>
                <a:cs typeface="Epilogue" pitchFamily="34" charset="-120"/>
              </a:rPr>
              <a:t>This indicates that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k=6</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may be a practical choice since higher </a:t>
            </a:r>
            <a:pPr indent="0" marL="0">
              <a:lnSpc>
                <a:spcPts val="20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k</a:t>
            </a:r>
            <a:pPr indent="0" marL="0">
              <a:lnSpc>
                <a:spcPts val="2050"/>
              </a:lnSpc>
              <a:buNone/>
            </a:pPr>
            <a:r>
              <a:rPr lang="en-US" sz="1300" dirty="0">
                <a:solidFill>
                  <a:srgbClr val="EBECEF"/>
                </a:solidFill>
                <a:latin typeface="Epilogue" pitchFamily="34" charset="0"/>
                <a:ea typeface="Epilogue" pitchFamily="34" charset="-122"/>
                <a:cs typeface="Epilogue" pitchFamily="34" charset="-120"/>
              </a:rPr>
              <a:t> values provide diminishing returns while increasing computational cost.</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18887" y="763072"/>
            <a:ext cx="8522375" cy="552569"/>
          </a:xfrm>
          <a:prstGeom prst="rect">
            <a:avLst/>
          </a:prstGeom>
          <a:noFill/>
          <a:ln/>
        </p:spPr>
        <p:txBody>
          <a:bodyPr wrap="none" lIns="0" tIns="0" rIns="0" bIns="0" rtlCol="0" anchor="t"/>
          <a:lstStyle/>
          <a:p>
            <a:pPr indent="0" marL="0">
              <a:lnSpc>
                <a:spcPts val="4350"/>
              </a:lnSpc>
              <a:buNone/>
            </a:pPr>
            <a:r>
              <a:rPr lang="en-US" sz="3450" dirty="0">
                <a:solidFill>
                  <a:srgbClr val="FFFFFF"/>
                </a:solidFill>
                <a:latin typeface="Fraunces Medium" pitchFamily="34" charset="0"/>
                <a:ea typeface="Fraunces Medium" pitchFamily="34" charset="-122"/>
                <a:cs typeface="Fraunces Medium" pitchFamily="34" charset="-120"/>
              </a:rPr>
              <a:t>Clustering Algorithm Evaluation Metrics</a:t>
            </a:r>
            <a:endParaRPr lang="en-US" sz="3450" dirty="0"/>
          </a:p>
        </p:txBody>
      </p:sp>
      <p:sp>
        <p:nvSpPr>
          <p:cNvPr id="3" name="Text 1"/>
          <p:cNvSpPr/>
          <p:nvPr/>
        </p:nvSpPr>
        <p:spPr>
          <a:xfrm>
            <a:off x="618887" y="1669256"/>
            <a:ext cx="13392626"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Comparison of Silhouette Score, Calinski-Harabasz Score, and Davies-Bouldin Score for various clustering algorithms.</a:t>
            </a:r>
            <a:endParaRPr lang="en-US" sz="1350" dirty="0"/>
          </a:p>
        </p:txBody>
      </p:sp>
      <p:sp>
        <p:nvSpPr>
          <p:cNvPr id="4" name="Shape 2"/>
          <p:cNvSpPr/>
          <p:nvPr/>
        </p:nvSpPr>
        <p:spPr>
          <a:xfrm>
            <a:off x="618887" y="2150983"/>
            <a:ext cx="13392626" cy="3587353"/>
          </a:xfrm>
          <a:prstGeom prst="roundRect">
            <a:avLst>
              <a:gd name="adj" fmla="val 2070"/>
            </a:avLst>
          </a:prstGeom>
          <a:noFill/>
          <a:ln w="7620">
            <a:solidFill>
              <a:srgbClr val="FFFFFF">
                <a:alpha val="24000"/>
              </a:srgbClr>
            </a:solidFill>
            <a:prstDash val="solid"/>
          </a:ln>
        </p:spPr>
      </p:sp>
      <p:sp>
        <p:nvSpPr>
          <p:cNvPr id="5" name="Shape 3"/>
          <p:cNvSpPr/>
          <p:nvPr/>
        </p:nvSpPr>
        <p:spPr>
          <a:xfrm>
            <a:off x="626507" y="2158603"/>
            <a:ext cx="13377386" cy="510302"/>
          </a:xfrm>
          <a:prstGeom prst="rect">
            <a:avLst/>
          </a:prstGeom>
          <a:solidFill>
            <a:srgbClr val="FFFFFF">
              <a:alpha val="4000"/>
            </a:srgbClr>
          </a:solidFill>
          <a:ln/>
        </p:spPr>
      </p:sp>
      <p:sp>
        <p:nvSpPr>
          <p:cNvPr id="6" name="Text 4"/>
          <p:cNvSpPr/>
          <p:nvPr/>
        </p:nvSpPr>
        <p:spPr>
          <a:xfrm>
            <a:off x="803315" y="2272308"/>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Algorithm</a:t>
            </a:r>
            <a:endParaRPr lang="en-US" sz="1350" dirty="0"/>
          </a:p>
        </p:txBody>
      </p:sp>
      <p:sp>
        <p:nvSpPr>
          <p:cNvPr id="7" name="Text 5"/>
          <p:cNvSpPr/>
          <p:nvPr/>
        </p:nvSpPr>
        <p:spPr>
          <a:xfrm>
            <a:off x="4151471" y="2272308"/>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Silhouette Score</a:t>
            </a:r>
            <a:endParaRPr lang="en-US" sz="1350" dirty="0"/>
          </a:p>
        </p:txBody>
      </p:sp>
      <p:sp>
        <p:nvSpPr>
          <p:cNvPr id="8" name="Text 6"/>
          <p:cNvSpPr/>
          <p:nvPr/>
        </p:nvSpPr>
        <p:spPr>
          <a:xfrm>
            <a:off x="7495818" y="2272308"/>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Calinski-Harabasz Score</a:t>
            </a:r>
            <a:endParaRPr lang="en-US" sz="1350" dirty="0"/>
          </a:p>
        </p:txBody>
      </p:sp>
      <p:sp>
        <p:nvSpPr>
          <p:cNvPr id="9" name="Text 7"/>
          <p:cNvSpPr/>
          <p:nvPr/>
        </p:nvSpPr>
        <p:spPr>
          <a:xfrm>
            <a:off x="10840164" y="2272308"/>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Davies-Bouldin Score</a:t>
            </a:r>
            <a:endParaRPr lang="en-US" sz="1350" dirty="0"/>
          </a:p>
        </p:txBody>
      </p:sp>
      <p:sp>
        <p:nvSpPr>
          <p:cNvPr id="10" name="Shape 8"/>
          <p:cNvSpPr/>
          <p:nvPr/>
        </p:nvSpPr>
        <p:spPr>
          <a:xfrm>
            <a:off x="626507" y="2668905"/>
            <a:ext cx="13377386" cy="510302"/>
          </a:xfrm>
          <a:prstGeom prst="rect">
            <a:avLst/>
          </a:prstGeom>
          <a:solidFill>
            <a:srgbClr val="000000">
              <a:alpha val="4000"/>
            </a:srgbClr>
          </a:solidFill>
          <a:ln/>
        </p:spPr>
      </p:sp>
      <p:sp>
        <p:nvSpPr>
          <p:cNvPr id="11" name="Text 9"/>
          <p:cNvSpPr/>
          <p:nvPr/>
        </p:nvSpPr>
        <p:spPr>
          <a:xfrm>
            <a:off x="803315" y="2782610"/>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KMeans</a:t>
            </a:r>
            <a:endParaRPr lang="en-US" sz="1350" dirty="0"/>
          </a:p>
        </p:txBody>
      </p:sp>
      <p:sp>
        <p:nvSpPr>
          <p:cNvPr id="12" name="Text 10"/>
          <p:cNvSpPr/>
          <p:nvPr/>
        </p:nvSpPr>
        <p:spPr>
          <a:xfrm>
            <a:off x="4151471" y="2782610"/>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0.682187</a:t>
            </a:r>
            <a:endParaRPr lang="en-US" sz="1350" dirty="0"/>
          </a:p>
        </p:txBody>
      </p:sp>
      <p:sp>
        <p:nvSpPr>
          <p:cNvPr id="13" name="Text 11"/>
          <p:cNvSpPr/>
          <p:nvPr/>
        </p:nvSpPr>
        <p:spPr>
          <a:xfrm>
            <a:off x="7495818" y="2782610"/>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15093.347361</a:t>
            </a:r>
            <a:endParaRPr lang="en-US" sz="1350" dirty="0"/>
          </a:p>
        </p:txBody>
      </p:sp>
      <p:sp>
        <p:nvSpPr>
          <p:cNvPr id="14" name="Text 12"/>
          <p:cNvSpPr/>
          <p:nvPr/>
        </p:nvSpPr>
        <p:spPr>
          <a:xfrm>
            <a:off x="10840164" y="2782610"/>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0.607579</a:t>
            </a:r>
            <a:endParaRPr lang="en-US" sz="1350" dirty="0"/>
          </a:p>
        </p:txBody>
      </p:sp>
      <p:sp>
        <p:nvSpPr>
          <p:cNvPr id="15" name="Shape 13"/>
          <p:cNvSpPr/>
          <p:nvPr/>
        </p:nvSpPr>
        <p:spPr>
          <a:xfrm>
            <a:off x="626507" y="3179207"/>
            <a:ext cx="13377386" cy="510302"/>
          </a:xfrm>
          <a:prstGeom prst="rect">
            <a:avLst/>
          </a:prstGeom>
          <a:solidFill>
            <a:srgbClr val="FFFFFF">
              <a:alpha val="4000"/>
            </a:srgbClr>
          </a:solidFill>
          <a:ln/>
        </p:spPr>
      </p:sp>
      <p:sp>
        <p:nvSpPr>
          <p:cNvPr id="16" name="Text 14"/>
          <p:cNvSpPr/>
          <p:nvPr/>
        </p:nvSpPr>
        <p:spPr>
          <a:xfrm>
            <a:off x="803315" y="3292912"/>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GMM</a:t>
            </a:r>
            <a:endParaRPr lang="en-US" sz="1350" dirty="0"/>
          </a:p>
        </p:txBody>
      </p:sp>
      <p:sp>
        <p:nvSpPr>
          <p:cNvPr id="17" name="Text 15"/>
          <p:cNvSpPr/>
          <p:nvPr/>
        </p:nvSpPr>
        <p:spPr>
          <a:xfrm>
            <a:off x="4151471" y="3292912"/>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0.292693</a:t>
            </a:r>
            <a:endParaRPr lang="en-US" sz="1350" dirty="0"/>
          </a:p>
        </p:txBody>
      </p:sp>
      <p:sp>
        <p:nvSpPr>
          <p:cNvPr id="18" name="Text 16"/>
          <p:cNvSpPr/>
          <p:nvPr/>
        </p:nvSpPr>
        <p:spPr>
          <a:xfrm>
            <a:off x="7495818" y="3292912"/>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4966.830579</a:t>
            </a:r>
            <a:endParaRPr lang="en-US" sz="1350" dirty="0"/>
          </a:p>
        </p:txBody>
      </p:sp>
      <p:sp>
        <p:nvSpPr>
          <p:cNvPr id="19" name="Text 17"/>
          <p:cNvSpPr/>
          <p:nvPr/>
        </p:nvSpPr>
        <p:spPr>
          <a:xfrm>
            <a:off x="10840164" y="3292912"/>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1.347039</a:t>
            </a:r>
            <a:endParaRPr lang="en-US" sz="1350" dirty="0"/>
          </a:p>
        </p:txBody>
      </p:sp>
      <p:sp>
        <p:nvSpPr>
          <p:cNvPr id="20" name="Shape 18"/>
          <p:cNvSpPr/>
          <p:nvPr/>
        </p:nvSpPr>
        <p:spPr>
          <a:xfrm>
            <a:off x="626507" y="3689509"/>
            <a:ext cx="13377386" cy="510302"/>
          </a:xfrm>
          <a:prstGeom prst="rect">
            <a:avLst/>
          </a:prstGeom>
          <a:solidFill>
            <a:srgbClr val="000000">
              <a:alpha val="4000"/>
            </a:srgbClr>
          </a:solidFill>
          <a:ln/>
        </p:spPr>
      </p:sp>
      <p:sp>
        <p:nvSpPr>
          <p:cNvPr id="21" name="Text 19"/>
          <p:cNvSpPr/>
          <p:nvPr/>
        </p:nvSpPr>
        <p:spPr>
          <a:xfrm>
            <a:off x="803315" y="3803213"/>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Agglomerative</a:t>
            </a:r>
            <a:endParaRPr lang="en-US" sz="1350" dirty="0"/>
          </a:p>
        </p:txBody>
      </p:sp>
      <p:sp>
        <p:nvSpPr>
          <p:cNvPr id="22" name="Text 20"/>
          <p:cNvSpPr/>
          <p:nvPr/>
        </p:nvSpPr>
        <p:spPr>
          <a:xfrm>
            <a:off x="4151471" y="3803213"/>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0.654231</a:t>
            </a:r>
            <a:endParaRPr lang="en-US" sz="1350" dirty="0"/>
          </a:p>
        </p:txBody>
      </p:sp>
      <p:sp>
        <p:nvSpPr>
          <p:cNvPr id="23" name="Text 21"/>
          <p:cNvSpPr/>
          <p:nvPr/>
        </p:nvSpPr>
        <p:spPr>
          <a:xfrm>
            <a:off x="7495818" y="3803213"/>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17239.714347</a:t>
            </a:r>
            <a:endParaRPr lang="en-US" sz="1350" dirty="0"/>
          </a:p>
        </p:txBody>
      </p:sp>
      <p:sp>
        <p:nvSpPr>
          <p:cNvPr id="24" name="Text 22"/>
          <p:cNvSpPr/>
          <p:nvPr/>
        </p:nvSpPr>
        <p:spPr>
          <a:xfrm>
            <a:off x="10840164" y="3803213"/>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0.683723</a:t>
            </a:r>
            <a:endParaRPr lang="en-US" sz="1350" dirty="0"/>
          </a:p>
        </p:txBody>
      </p:sp>
      <p:sp>
        <p:nvSpPr>
          <p:cNvPr id="25" name="Shape 23"/>
          <p:cNvSpPr/>
          <p:nvPr/>
        </p:nvSpPr>
        <p:spPr>
          <a:xfrm>
            <a:off x="626507" y="4199811"/>
            <a:ext cx="13377386" cy="510302"/>
          </a:xfrm>
          <a:prstGeom prst="rect">
            <a:avLst/>
          </a:prstGeom>
          <a:solidFill>
            <a:srgbClr val="FFFFFF">
              <a:alpha val="4000"/>
            </a:srgbClr>
          </a:solidFill>
          <a:ln/>
        </p:spPr>
      </p:sp>
      <p:sp>
        <p:nvSpPr>
          <p:cNvPr id="26" name="Text 24"/>
          <p:cNvSpPr/>
          <p:nvPr/>
        </p:nvSpPr>
        <p:spPr>
          <a:xfrm>
            <a:off x="803315" y="4313515"/>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DBSCAN</a:t>
            </a:r>
            <a:endParaRPr lang="en-US" sz="1350" dirty="0"/>
          </a:p>
        </p:txBody>
      </p:sp>
      <p:sp>
        <p:nvSpPr>
          <p:cNvPr id="27" name="Text 25"/>
          <p:cNvSpPr/>
          <p:nvPr/>
        </p:nvSpPr>
        <p:spPr>
          <a:xfrm>
            <a:off x="4151471" y="4313515"/>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0.667800</a:t>
            </a:r>
            <a:endParaRPr lang="en-US" sz="1350" dirty="0"/>
          </a:p>
        </p:txBody>
      </p:sp>
      <p:sp>
        <p:nvSpPr>
          <p:cNvPr id="28" name="Text 26"/>
          <p:cNvSpPr/>
          <p:nvPr/>
        </p:nvSpPr>
        <p:spPr>
          <a:xfrm>
            <a:off x="7495818" y="4313515"/>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715.930215</a:t>
            </a:r>
            <a:endParaRPr lang="en-US" sz="1350" dirty="0"/>
          </a:p>
        </p:txBody>
      </p:sp>
      <p:sp>
        <p:nvSpPr>
          <p:cNvPr id="29" name="Text 27"/>
          <p:cNvSpPr/>
          <p:nvPr/>
        </p:nvSpPr>
        <p:spPr>
          <a:xfrm>
            <a:off x="10840164" y="4313515"/>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1.710842</a:t>
            </a:r>
            <a:endParaRPr lang="en-US" sz="1350" dirty="0"/>
          </a:p>
        </p:txBody>
      </p:sp>
      <p:sp>
        <p:nvSpPr>
          <p:cNvPr id="30" name="Shape 28"/>
          <p:cNvSpPr/>
          <p:nvPr/>
        </p:nvSpPr>
        <p:spPr>
          <a:xfrm>
            <a:off x="626507" y="4710113"/>
            <a:ext cx="13377386" cy="510302"/>
          </a:xfrm>
          <a:prstGeom prst="rect">
            <a:avLst/>
          </a:prstGeom>
          <a:solidFill>
            <a:srgbClr val="000000">
              <a:alpha val="4000"/>
            </a:srgbClr>
          </a:solidFill>
          <a:ln/>
        </p:spPr>
      </p:sp>
      <p:sp>
        <p:nvSpPr>
          <p:cNvPr id="31" name="Text 29"/>
          <p:cNvSpPr/>
          <p:nvPr/>
        </p:nvSpPr>
        <p:spPr>
          <a:xfrm>
            <a:off x="803315" y="4823817"/>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OPTICS</a:t>
            </a:r>
            <a:endParaRPr lang="en-US" sz="1350" dirty="0"/>
          </a:p>
        </p:txBody>
      </p:sp>
      <p:sp>
        <p:nvSpPr>
          <p:cNvPr id="32" name="Text 30"/>
          <p:cNvSpPr/>
          <p:nvPr/>
        </p:nvSpPr>
        <p:spPr>
          <a:xfrm>
            <a:off x="4151471" y="4823817"/>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0.621686</a:t>
            </a:r>
            <a:endParaRPr lang="en-US" sz="1350" dirty="0"/>
          </a:p>
        </p:txBody>
      </p:sp>
      <p:sp>
        <p:nvSpPr>
          <p:cNvPr id="33" name="Text 31"/>
          <p:cNvSpPr/>
          <p:nvPr/>
        </p:nvSpPr>
        <p:spPr>
          <a:xfrm>
            <a:off x="7495818" y="4823817"/>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64.145959</a:t>
            </a:r>
            <a:endParaRPr lang="en-US" sz="1350" dirty="0"/>
          </a:p>
        </p:txBody>
      </p:sp>
      <p:sp>
        <p:nvSpPr>
          <p:cNvPr id="34" name="Text 32"/>
          <p:cNvSpPr/>
          <p:nvPr/>
        </p:nvSpPr>
        <p:spPr>
          <a:xfrm>
            <a:off x="10840164" y="4823817"/>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1.343805</a:t>
            </a:r>
            <a:endParaRPr lang="en-US" sz="1350" dirty="0"/>
          </a:p>
        </p:txBody>
      </p:sp>
      <p:sp>
        <p:nvSpPr>
          <p:cNvPr id="35" name="Shape 33"/>
          <p:cNvSpPr/>
          <p:nvPr/>
        </p:nvSpPr>
        <p:spPr>
          <a:xfrm>
            <a:off x="626507" y="5220414"/>
            <a:ext cx="13377386" cy="510302"/>
          </a:xfrm>
          <a:prstGeom prst="rect">
            <a:avLst/>
          </a:prstGeom>
          <a:solidFill>
            <a:srgbClr val="FFFFFF">
              <a:alpha val="4000"/>
            </a:srgbClr>
          </a:solidFill>
          <a:ln/>
        </p:spPr>
      </p:sp>
      <p:sp>
        <p:nvSpPr>
          <p:cNvPr id="36" name="Text 34"/>
          <p:cNvSpPr/>
          <p:nvPr/>
        </p:nvSpPr>
        <p:spPr>
          <a:xfrm>
            <a:off x="803315" y="5334119"/>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Birch</a:t>
            </a:r>
            <a:endParaRPr lang="en-US" sz="1350" dirty="0"/>
          </a:p>
        </p:txBody>
      </p:sp>
      <p:sp>
        <p:nvSpPr>
          <p:cNvPr id="37" name="Text 35"/>
          <p:cNvSpPr/>
          <p:nvPr/>
        </p:nvSpPr>
        <p:spPr>
          <a:xfrm>
            <a:off x="4151471" y="5334119"/>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0.702409</a:t>
            </a:r>
            <a:endParaRPr lang="en-US" sz="1350" dirty="0"/>
          </a:p>
        </p:txBody>
      </p:sp>
      <p:sp>
        <p:nvSpPr>
          <p:cNvPr id="38" name="Text 36"/>
          <p:cNvSpPr/>
          <p:nvPr/>
        </p:nvSpPr>
        <p:spPr>
          <a:xfrm>
            <a:off x="7495818" y="5334119"/>
            <a:ext cx="298311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7410.423515</a:t>
            </a:r>
            <a:endParaRPr lang="en-US" sz="1350" dirty="0"/>
          </a:p>
        </p:txBody>
      </p:sp>
      <p:sp>
        <p:nvSpPr>
          <p:cNvPr id="39" name="Text 37"/>
          <p:cNvSpPr/>
          <p:nvPr/>
        </p:nvSpPr>
        <p:spPr>
          <a:xfrm>
            <a:off x="10840164" y="5334119"/>
            <a:ext cx="2986921" cy="282893"/>
          </a:xfrm>
          <a:prstGeom prst="rect">
            <a:avLst/>
          </a:prstGeom>
          <a:noFill/>
          <a:ln/>
        </p:spPr>
        <p:txBody>
          <a:bodyPr wrap="none" lIns="0" tIns="0" rIns="0" bIns="0" rtlCol="0" anchor="t"/>
          <a:lstStyle/>
          <a:p>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0.440370</a:t>
            </a:r>
            <a:endParaRPr lang="en-US" sz="1350" dirty="0"/>
          </a:p>
        </p:txBody>
      </p:sp>
      <p:sp>
        <p:nvSpPr>
          <p:cNvPr id="40" name="Text 38"/>
          <p:cNvSpPr/>
          <p:nvPr/>
        </p:nvSpPr>
        <p:spPr>
          <a:xfrm>
            <a:off x="618887" y="5937171"/>
            <a:ext cx="13392626" cy="282893"/>
          </a:xfrm>
          <a:prstGeom prst="rect">
            <a:avLst/>
          </a:prstGeom>
          <a:noFill/>
          <a:ln/>
        </p:spPr>
        <p:txBody>
          <a:bodyPr wrap="none" lIns="0" tIns="0" rIns="0" bIns="0" rtlCol="0" anchor="t"/>
          <a:lstStyle/>
          <a:p>
            <a:pPr indent="0" marL="0">
              <a:lnSpc>
                <a:spcPts val="2200"/>
              </a:lnSpc>
              <a:buNone/>
            </a:pPr>
            <a:r>
              <a:rPr lang="en-US" sz="1350" b="1" dirty="0">
                <a:solidFill>
                  <a:srgbClr val="EBECEF"/>
                </a:solidFill>
                <a:latin typeface="Epilogue" pitchFamily="34" charset="0"/>
                <a:ea typeface="Epilogue" pitchFamily="34" charset="-122"/>
                <a:cs typeface="Epilogue" pitchFamily="34" charset="-120"/>
              </a:rPr>
              <a:t>Silhouette Score:</a:t>
            </a:r>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 Measures how similar an object is to its own cluster compared to other clusters. Higher values indicate better-defined clusters.</a:t>
            </a:r>
            <a:endParaRPr lang="en-US" sz="1350" dirty="0"/>
          </a:p>
        </p:txBody>
      </p:sp>
      <p:sp>
        <p:nvSpPr>
          <p:cNvPr id="41" name="Text 39"/>
          <p:cNvSpPr/>
          <p:nvPr/>
        </p:nvSpPr>
        <p:spPr>
          <a:xfrm>
            <a:off x="618887" y="6418898"/>
            <a:ext cx="13392626" cy="565785"/>
          </a:xfrm>
          <a:prstGeom prst="rect">
            <a:avLst/>
          </a:prstGeom>
          <a:noFill/>
          <a:ln/>
        </p:spPr>
        <p:txBody>
          <a:bodyPr wrap="square" lIns="0" tIns="0" rIns="0" bIns="0" rtlCol="0" anchor="t"/>
          <a:lstStyle/>
          <a:p>
            <a:pPr indent="0" marL="0">
              <a:lnSpc>
                <a:spcPts val="2200"/>
              </a:lnSpc>
              <a:buNone/>
            </a:pPr>
            <a:r>
              <a:rPr lang="en-US" sz="1350" b="1" dirty="0">
                <a:solidFill>
                  <a:srgbClr val="EBECEF"/>
                </a:solidFill>
                <a:latin typeface="Epilogue" pitchFamily="34" charset="0"/>
                <a:ea typeface="Epilogue" pitchFamily="34" charset="-122"/>
                <a:cs typeface="Epilogue" pitchFamily="34" charset="-120"/>
              </a:rPr>
              <a:t>Calinski-Harabasz Score:</a:t>
            </a:r>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 Also known as the Variance Ratio Criterion, measures the ratio of between-cluster variance to within-cluster variance. Higher values indicate better-defined clusters.</a:t>
            </a:r>
            <a:endParaRPr lang="en-US" sz="1350" dirty="0"/>
          </a:p>
        </p:txBody>
      </p:sp>
      <p:sp>
        <p:nvSpPr>
          <p:cNvPr id="42" name="Text 40"/>
          <p:cNvSpPr/>
          <p:nvPr/>
        </p:nvSpPr>
        <p:spPr>
          <a:xfrm>
            <a:off x="618887" y="7183517"/>
            <a:ext cx="13392626" cy="282893"/>
          </a:xfrm>
          <a:prstGeom prst="rect">
            <a:avLst/>
          </a:prstGeom>
          <a:noFill/>
          <a:ln/>
        </p:spPr>
        <p:txBody>
          <a:bodyPr wrap="none" lIns="0" tIns="0" rIns="0" bIns="0" rtlCol="0" anchor="t"/>
          <a:lstStyle/>
          <a:p>
            <a:pPr indent="0" marL="0">
              <a:lnSpc>
                <a:spcPts val="2200"/>
              </a:lnSpc>
              <a:buNone/>
            </a:pPr>
            <a:r>
              <a:rPr lang="en-US" sz="1350" b="1" dirty="0">
                <a:solidFill>
                  <a:srgbClr val="EBECEF"/>
                </a:solidFill>
                <a:latin typeface="Epilogue" pitchFamily="34" charset="0"/>
                <a:ea typeface="Epilogue" pitchFamily="34" charset="-122"/>
                <a:cs typeface="Epilogue" pitchFamily="34" charset="-120"/>
              </a:rPr>
              <a:t>Davies-Bouldin Score:</a:t>
            </a:r>
            <a:pPr indent="0" marL="0">
              <a:lnSpc>
                <a:spcPts val="2200"/>
              </a:lnSpc>
              <a:buNone/>
            </a:pPr>
            <a:r>
              <a:rPr lang="en-US" sz="1350" dirty="0">
                <a:solidFill>
                  <a:srgbClr val="EBECEF"/>
                </a:solidFill>
                <a:latin typeface="Epilogue" pitchFamily="34" charset="0"/>
                <a:ea typeface="Epilogue" pitchFamily="34" charset="-122"/>
                <a:cs typeface="Epilogue" pitchFamily="34" charset="-120"/>
              </a:rPr>
              <a:t> Measures the average similarity ratio of each cluster with its most similar cluster. Lower values indicate better clustering.</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9080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Best Practices for Effective Product Clustering</a:t>
            </a:r>
            <a:endParaRPr lang="en-US" sz="4450" dirty="0"/>
          </a:p>
        </p:txBody>
      </p:sp>
      <p:pic>
        <p:nvPicPr>
          <p:cNvPr id="4" name="Image 1" descr="preencoded.png">    </p:cNvPr>
          <p:cNvPicPr>
            <a:picLocks noChangeAspect="1"/>
          </p:cNvPicPr>
          <p:nvPr/>
        </p:nvPicPr>
        <p:blipFill>
          <a:blip r:embed="rId2"/>
          <a:stretch>
            <a:fillRect/>
          </a:stretch>
        </p:blipFill>
        <p:spPr>
          <a:xfrm>
            <a:off x="793790" y="3448526"/>
            <a:ext cx="566976" cy="566976"/>
          </a:xfrm>
          <a:prstGeom prst="rect">
            <a:avLst/>
          </a:prstGeom>
        </p:spPr>
      </p:pic>
      <p:sp>
        <p:nvSpPr>
          <p:cNvPr id="5" name="Text 1"/>
          <p:cNvSpPr/>
          <p:nvPr/>
        </p:nvSpPr>
        <p:spPr>
          <a:xfrm>
            <a:off x="793790" y="4242316"/>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 Preprocessing</a:t>
            </a:r>
            <a:endParaRPr lang="en-US" sz="2200" dirty="0"/>
          </a:p>
        </p:txBody>
      </p:sp>
      <p:sp>
        <p:nvSpPr>
          <p:cNvPr id="6" name="Text 2"/>
          <p:cNvSpPr/>
          <p:nvPr/>
        </p:nvSpPr>
        <p:spPr>
          <a:xfrm>
            <a:off x="793790" y="5087064"/>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Clean and normalize data. Improve accuracy by 15-20%.</a:t>
            </a:r>
            <a:endParaRPr lang="en-US" sz="1750" dirty="0"/>
          </a:p>
        </p:txBody>
      </p:sp>
      <p:pic>
        <p:nvPicPr>
          <p:cNvPr id="7" name="Image 2" descr="preencoded.png">    </p:cNvPr>
          <p:cNvPicPr>
            <a:picLocks noChangeAspect="1"/>
          </p:cNvPicPr>
          <p:nvPr/>
        </p:nvPicPr>
        <p:blipFill>
          <a:blip r:embed="rId3"/>
          <a:stretch>
            <a:fillRect/>
          </a:stretch>
        </p:blipFill>
        <p:spPr>
          <a:xfrm>
            <a:off x="3425904" y="3448526"/>
            <a:ext cx="566976" cy="566976"/>
          </a:xfrm>
          <a:prstGeom prst="rect">
            <a:avLst/>
          </a:prstGeom>
        </p:spPr>
      </p:pic>
      <p:sp>
        <p:nvSpPr>
          <p:cNvPr id="8" name="Text 3"/>
          <p:cNvSpPr/>
          <p:nvPr/>
        </p:nvSpPr>
        <p:spPr>
          <a:xfrm>
            <a:off x="3425904" y="4242316"/>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Feature Selection</a:t>
            </a:r>
            <a:endParaRPr lang="en-US" sz="2200" dirty="0"/>
          </a:p>
        </p:txBody>
      </p:sp>
      <p:sp>
        <p:nvSpPr>
          <p:cNvPr id="9" name="Text 4"/>
          <p:cNvSpPr/>
          <p:nvPr/>
        </p:nvSpPr>
        <p:spPr>
          <a:xfrm>
            <a:off x="3425904" y="5087064"/>
            <a:ext cx="2292072" cy="1451610"/>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Identify relevant attributes. Reduce noise and improve performance.</a:t>
            </a:r>
            <a:endParaRPr lang="en-US" sz="1750" dirty="0"/>
          </a:p>
        </p:txBody>
      </p:sp>
      <p:pic>
        <p:nvPicPr>
          <p:cNvPr id="10" name="Image 3" descr="preencoded.png">    </p:cNvPr>
          <p:cNvPicPr>
            <a:picLocks noChangeAspect="1"/>
          </p:cNvPicPr>
          <p:nvPr/>
        </p:nvPicPr>
        <p:blipFill>
          <a:blip r:embed="rId4"/>
          <a:stretch>
            <a:fillRect/>
          </a:stretch>
        </p:blipFill>
        <p:spPr>
          <a:xfrm>
            <a:off x="6058138" y="3448526"/>
            <a:ext cx="566976" cy="566976"/>
          </a:xfrm>
          <a:prstGeom prst="rect">
            <a:avLst/>
          </a:prstGeom>
        </p:spPr>
      </p:pic>
      <p:sp>
        <p:nvSpPr>
          <p:cNvPr id="11" name="Text 5"/>
          <p:cNvSpPr/>
          <p:nvPr/>
        </p:nvSpPr>
        <p:spPr>
          <a:xfrm>
            <a:off x="6058138" y="4242316"/>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Algorithm Selection</a:t>
            </a:r>
            <a:endParaRPr lang="en-US" sz="2200" dirty="0"/>
          </a:p>
        </p:txBody>
      </p:sp>
      <p:sp>
        <p:nvSpPr>
          <p:cNvPr id="12" name="Text 6"/>
          <p:cNvSpPr/>
          <p:nvPr/>
        </p:nvSpPr>
        <p:spPr>
          <a:xfrm>
            <a:off x="6058138" y="5087064"/>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Choose based on data and objectives.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65208"/>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Conclusion: Unlocking Value with Product Clustering</a:t>
            </a:r>
            <a:endParaRPr lang="en-US" sz="4450" dirty="0"/>
          </a:p>
        </p:txBody>
      </p:sp>
      <p:sp>
        <p:nvSpPr>
          <p:cNvPr id="4" name="Text 1"/>
          <p:cNvSpPr/>
          <p:nvPr/>
        </p:nvSpPr>
        <p:spPr>
          <a:xfrm>
            <a:off x="6280190" y="4131707"/>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Product clustering provides deeper insights into product portfolios. Companies can improve marketing and personalize experiences. They can also optimize inventory and drive revenue growth.</a:t>
            </a:r>
            <a:endParaRPr lang="en-US" sz="1750" dirty="0"/>
          </a:p>
        </p:txBody>
      </p:sp>
      <p:sp>
        <p:nvSpPr>
          <p:cNvPr id="5" name="Text 2"/>
          <p:cNvSpPr/>
          <p:nvPr/>
        </p:nvSpPr>
        <p:spPr>
          <a:xfrm>
            <a:off x="6280190" y="583846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Embrace product clustering to unlock opportunities. Stay ahead in today's competitive landscape.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Why Cluster Products? The Business Value</a:t>
            </a:r>
            <a:endParaRPr lang="en-US" sz="4450" dirty="0"/>
          </a:p>
        </p:txBody>
      </p:sp>
      <p:sp>
        <p:nvSpPr>
          <p:cNvPr id="4" name="Shape 1"/>
          <p:cNvSpPr/>
          <p:nvPr/>
        </p:nvSpPr>
        <p:spPr>
          <a:xfrm>
            <a:off x="793790" y="2942511"/>
            <a:ext cx="510302" cy="510302"/>
          </a:xfrm>
          <a:prstGeom prst="roundRect">
            <a:avLst>
              <a:gd name="adj" fmla="val 18669"/>
            </a:avLst>
          </a:prstGeom>
          <a:solidFill>
            <a:srgbClr val="283157"/>
          </a:solidFill>
          <a:ln w="7620">
            <a:solidFill>
              <a:srgbClr val="414A70"/>
            </a:solidFill>
            <a:prstDash val="solid"/>
          </a:ln>
        </p:spPr>
      </p:sp>
      <p:sp>
        <p:nvSpPr>
          <p:cNvPr id="5" name="Text 2"/>
          <p:cNvSpPr/>
          <p:nvPr/>
        </p:nvSpPr>
        <p:spPr>
          <a:xfrm>
            <a:off x="878860" y="298501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2942511"/>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Enhanced Segmentation</a:t>
            </a:r>
            <a:endParaRPr lang="en-US" sz="2200" dirty="0"/>
          </a:p>
        </p:txBody>
      </p:sp>
      <p:sp>
        <p:nvSpPr>
          <p:cNvPr id="7" name="Text 4"/>
          <p:cNvSpPr/>
          <p:nvPr/>
        </p:nvSpPr>
        <p:spPr>
          <a:xfrm>
            <a:off x="1530906" y="3787259"/>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Tailor marketing to specific product groups. Expect a 20% increase in click-through rates.</a:t>
            </a:r>
            <a:endParaRPr lang="en-US" sz="1750" dirty="0"/>
          </a:p>
        </p:txBody>
      </p:sp>
      <p:sp>
        <p:nvSpPr>
          <p:cNvPr id="8" name="Shape 5"/>
          <p:cNvSpPr/>
          <p:nvPr/>
        </p:nvSpPr>
        <p:spPr>
          <a:xfrm>
            <a:off x="4685467" y="2942511"/>
            <a:ext cx="510302" cy="510302"/>
          </a:xfrm>
          <a:prstGeom prst="roundRect">
            <a:avLst>
              <a:gd name="adj" fmla="val 18669"/>
            </a:avLst>
          </a:prstGeom>
          <a:solidFill>
            <a:srgbClr val="283157"/>
          </a:solidFill>
          <a:ln w="7620">
            <a:solidFill>
              <a:srgbClr val="414A70"/>
            </a:solidFill>
            <a:prstDash val="solid"/>
          </a:ln>
        </p:spPr>
      </p:sp>
      <p:sp>
        <p:nvSpPr>
          <p:cNvPr id="9" name="Text 6"/>
          <p:cNvSpPr/>
          <p:nvPr/>
        </p:nvSpPr>
        <p:spPr>
          <a:xfrm>
            <a:off x="4770537" y="298501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Personalized Recommendations</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Suggest relevant products based on cluster affinity. This may lead to a 10-15% sales uplift.</a:t>
            </a:r>
            <a:endParaRPr lang="en-US" sz="1750" dirty="0"/>
          </a:p>
        </p:txBody>
      </p:sp>
      <p:sp>
        <p:nvSpPr>
          <p:cNvPr id="12" name="Shape 9"/>
          <p:cNvSpPr/>
          <p:nvPr/>
        </p:nvSpPr>
        <p:spPr>
          <a:xfrm>
            <a:off x="793790" y="6083737"/>
            <a:ext cx="510302" cy="510302"/>
          </a:xfrm>
          <a:prstGeom prst="roundRect">
            <a:avLst>
              <a:gd name="adj" fmla="val 18669"/>
            </a:avLst>
          </a:prstGeom>
          <a:solidFill>
            <a:srgbClr val="283157"/>
          </a:solidFill>
          <a:ln w="7620">
            <a:solidFill>
              <a:srgbClr val="414A70"/>
            </a:solidFill>
            <a:prstDash val="solid"/>
          </a:ln>
        </p:spPr>
      </p:sp>
      <p:sp>
        <p:nvSpPr>
          <p:cNvPr id="13" name="Text 10"/>
          <p:cNvSpPr/>
          <p:nvPr/>
        </p:nvSpPr>
        <p:spPr>
          <a:xfrm>
            <a:off x="878860" y="612624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530906" y="608373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Optimized Inventory</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Predict demand and streamline supply chains. Inventory costs could be reduced by 5-10%.</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15378"/>
            <a:ext cx="10129599"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Key Attributes for Product Clustering</a:t>
            </a:r>
            <a:endParaRPr lang="en-US" sz="4450" dirty="0"/>
          </a:p>
        </p:txBody>
      </p:sp>
      <p:sp>
        <p:nvSpPr>
          <p:cNvPr id="3" name="Text 1"/>
          <p:cNvSpPr/>
          <p:nvPr/>
        </p:nvSpPr>
        <p:spPr>
          <a:xfrm>
            <a:off x="793790" y="239113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RETAIL SALES</a:t>
            </a:r>
            <a:endParaRPr lang="en-US" sz="2200" dirty="0"/>
          </a:p>
        </p:txBody>
      </p:sp>
      <p:sp>
        <p:nvSpPr>
          <p:cNvPr id="4" name="Text 2"/>
          <p:cNvSpPr/>
          <p:nvPr/>
        </p:nvSpPr>
        <p:spPr>
          <a:xfrm>
            <a:off x="793790" y="2972276"/>
            <a:ext cx="3388043"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Shows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consumer demand</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for a product at retail stores.</a:t>
            </a:r>
            <a:endParaRPr lang="en-US" sz="1750" dirty="0"/>
          </a:p>
        </p:txBody>
      </p:sp>
      <p:sp>
        <p:nvSpPr>
          <p:cNvPr id="5" name="Text 3"/>
          <p:cNvSpPr/>
          <p:nvPr/>
        </p:nvSpPr>
        <p:spPr>
          <a:xfrm>
            <a:off x="793790" y="4140279"/>
            <a:ext cx="3388043"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Helps distinguish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fast-moving</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from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slow-moving</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products.</a:t>
            </a:r>
            <a:endParaRPr lang="en-US" sz="1750" dirty="0"/>
          </a:p>
        </p:txBody>
      </p:sp>
      <p:sp>
        <p:nvSpPr>
          <p:cNvPr id="6" name="Text 4"/>
          <p:cNvSpPr/>
          <p:nvPr/>
        </p:nvSpPr>
        <p:spPr>
          <a:xfrm>
            <a:off x="4742855" y="2391132"/>
            <a:ext cx="2664738"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WAREHOUSE SALES</a:t>
            </a:r>
            <a:endParaRPr lang="en-US" sz="2200" dirty="0"/>
          </a:p>
        </p:txBody>
      </p:sp>
      <p:sp>
        <p:nvSpPr>
          <p:cNvPr id="7" name="Text 5"/>
          <p:cNvSpPr/>
          <p:nvPr/>
        </p:nvSpPr>
        <p:spPr>
          <a:xfrm>
            <a:off x="4742855" y="3326606"/>
            <a:ext cx="2664738" cy="1814513"/>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Shows how much product is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sold in bulk to retailers</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from the warehouse.</a:t>
            </a:r>
            <a:endParaRPr lang="en-US" sz="1750" dirty="0"/>
          </a:p>
        </p:txBody>
      </p:sp>
      <p:sp>
        <p:nvSpPr>
          <p:cNvPr id="8" name="Text 6"/>
          <p:cNvSpPr/>
          <p:nvPr/>
        </p:nvSpPr>
        <p:spPr>
          <a:xfrm>
            <a:off x="4742855" y="5220414"/>
            <a:ext cx="2664738" cy="1814513"/>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Helps in identifying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distribution-heavy</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vs.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direct-to-consumer</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products.</a:t>
            </a:r>
            <a:endParaRPr lang="en-US" sz="1750" dirty="0"/>
          </a:p>
        </p:txBody>
      </p:sp>
      <p:sp>
        <p:nvSpPr>
          <p:cNvPr id="9" name="Text 7"/>
          <p:cNvSpPr/>
          <p:nvPr/>
        </p:nvSpPr>
        <p:spPr>
          <a:xfrm>
            <a:off x="7968615" y="2391132"/>
            <a:ext cx="2664738"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TOTAL SALES</a:t>
            </a:r>
            <a:endParaRPr lang="en-US" sz="2200" dirty="0"/>
          </a:p>
        </p:txBody>
      </p:sp>
      <p:sp>
        <p:nvSpPr>
          <p:cNvPr id="10" name="Text 8"/>
          <p:cNvSpPr/>
          <p:nvPr/>
        </p:nvSpPr>
        <p:spPr>
          <a:xfrm>
            <a:off x="7968615" y="2972276"/>
            <a:ext cx="2664738"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SUM OF BOTH RETAIL AND WAREHOUSE SALES</a:t>
            </a:r>
            <a:endParaRPr lang="en-US" sz="1750" dirty="0"/>
          </a:p>
        </p:txBody>
      </p:sp>
      <p:sp>
        <p:nvSpPr>
          <p:cNvPr id="11" name="Text 9"/>
          <p:cNvSpPr/>
          <p:nvPr/>
        </p:nvSpPr>
        <p:spPr>
          <a:xfrm>
            <a:off x="11194375" y="2391132"/>
            <a:ext cx="2664738" cy="708660"/>
          </a:xfrm>
          <a:prstGeom prst="rect">
            <a:avLst/>
          </a:prstGeom>
          <a:noFill/>
          <a:ln/>
        </p:spPr>
        <p:txBody>
          <a:bodyPr wrap="squar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RETAIL TRANSFERS</a:t>
            </a:r>
            <a:endParaRPr lang="en-US" sz="2200" dirty="0"/>
          </a:p>
        </p:txBody>
      </p:sp>
      <p:sp>
        <p:nvSpPr>
          <p:cNvPr id="12" name="Text 10"/>
          <p:cNvSpPr/>
          <p:nvPr/>
        </p:nvSpPr>
        <p:spPr>
          <a:xfrm>
            <a:off x="11194375" y="3326606"/>
            <a:ext cx="2664738" cy="217741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Indicates how often products are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moved between retail locations</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 to balance stock levels.</a:t>
            </a:r>
            <a:endParaRPr lang="en-US" sz="1750" dirty="0"/>
          </a:p>
        </p:txBody>
      </p:sp>
      <p:sp>
        <p:nvSpPr>
          <p:cNvPr id="13" name="Text 11"/>
          <p:cNvSpPr/>
          <p:nvPr/>
        </p:nvSpPr>
        <p:spPr>
          <a:xfrm>
            <a:off x="11194375" y="5583317"/>
            <a:ext cx="2664738" cy="1451610"/>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BECEF"/>
                </a:solidFill>
                <a:latin typeface="Epilogue" pitchFamily="34" charset="0"/>
                <a:ea typeface="Epilogue" pitchFamily="34" charset="-122"/>
                <a:cs typeface="Epilogue" pitchFamily="34" charset="-120"/>
              </a:rPr>
              <a:t>High transfers may suggest </a:t>
            </a:r>
            <a:pPr indent="0" marL="0">
              <a:lnSpc>
                <a:spcPts val="2850"/>
              </a:lnSpc>
              <a:buNone/>
            </a:pPr>
            <a:r>
              <a:rPr lang="en-US" sz="1750" b="1" dirty="0">
                <a:solidFill>
                  <a:srgbClr val="EBECEF"/>
                </a:solidFill>
                <a:latin typeface="Epilogue" pitchFamily="34" charset="0"/>
                <a:ea typeface="Epilogue" pitchFamily="34" charset="-122"/>
                <a:cs typeface="Epilogue" pitchFamily="34" charset="-120"/>
              </a:rPr>
              <a:t>supply chain issues or uneven demand</a:t>
            </a:r>
            <a:pPr indent="0" marL="0">
              <a:lnSpc>
                <a:spcPts val="2850"/>
              </a:lnSpc>
              <a:buNone/>
            </a:pPr>
            <a:r>
              <a:rPr lang="en-US" sz="1750" dirty="0">
                <a:solidFill>
                  <a:srgbClr val="EBECEF"/>
                </a:solidFill>
                <a:latin typeface="Epilogue" pitchFamily="34" charset="0"/>
                <a:ea typeface="Epilogue" pitchFamily="34" charset="-122"/>
                <a:cs typeface="Epilogue"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86664"/>
          </a:xfrm>
          <a:prstGeom prst="rect">
            <a:avLst/>
          </a:prstGeom>
        </p:spPr>
      </p:pic>
      <p:sp>
        <p:nvSpPr>
          <p:cNvPr id="3" name="Text 0"/>
          <p:cNvSpPr/>
          <p:nvPr/>
        </p:nvSpPr>
        <p:spPr>
          <a:xfrm>
            <a:off x="528280" y="2301716"/>
            <a:ext cx="7864912" cy="471607"/>
          </a:xfrm>
          <a:prstGeom prst="rect">
            <a:avLst/>
          </a:prstGeom>
          <a:noFill/>
          <a:ln/>
        </p:spPr>
        <p:txBody>
          <a:bodyPr wrap="none" lIns="0" tIns="0" rIns="0" bIns="0" rtlCol="0" anchor="t"/>
          <a:lstStyle/>
          <a:p>
            <a:pPr indent="0" marL="0">
              <a:lnSpc>
                <a:spcPts val="3700"/>
              </a:lnSpc>
              <a:buNone/>
            </a:pPr>
            <a:r>
              <a:rPr lang="en-US" sz="2950" dirty="0">
                <a:solidFill>
                  <a:srgbClr val="FFFFFF"/>
                </a:solidFill>
                <a:latin typeface="Fraunces Medium" pitchFamily="34" charset="0"/>
                <a:ea typeface="Fraunces Medium" pitchFamily="34" charset="-122"/>
                <a:cs typeface="Fraunces Medium" pitchFamily="34" charset="-120"/>
              </a:rPr>
              <a:t>Popular Clustering Algorithms for Products</a:t>
            </a:r>
            <a:endParaRPr lang="en-US" sz="2950" dirty="0"/>
          </a:p>
        </p:txBody>
      </p:sp>
      <p:sp>
        <p:nvSpPr>
          <p:cNvPr id="4" name="Shape 1"/>
          <p:cNvSpPr/>
          <p:nvPr/>
        </p:nvSpPr>
        <p:spPr>
          <a:xfrm>
            <a:off x="528280" y="2999661"/>
            <a:ext cx="4424005" cy="1609130"/>
          </a:xfrm>
          <a:prstGeom prst="roundRect">
            <a:avLst>
              <a:gd name="adj" fmla="val 3940"/>
            </a:avLst>
          </a:prstGeom>
          <a:solidFill>
            <a:srgbClr val="283157"/>
          </a:solidFill>
          <a:ln w="7620">
            <a:solidFill>
              <a:srgbClr val="414A70"/>
            </a:solidFill>
            <a:prstDash val="solid"/>
          </a:ln>
        </p:spPr>
      </p:sp>
      <p:sp>
        <p:nvSpPr>
          <p:cNvPr id="5" name="Text 2"/>
          <p:cNvSpPr/>
          <p:nvPr/>
        </p:nvSpPr>
        <p:spPr>
          <a:xfrm>
            <a:off x="686753" y="3158133"/>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K-Means</a:t>
            </a:r>
            <a:endParaRPr lang="en-US" sz="1450" dirty="0"/>
          </a:p>
        </p:txBody>
      </p:sp>
      <p:sp>
        <p:nvSpPr>
          <p:cNvPr id="6" name="Text 3"/>
          <p:cNvSpPr/>
          <p:nvPr/>
        </p:nvSpPr>
        <p:spPr>
          <a:xfrm>
            <a:off x="686753" y="3484483"/>
            <a:ext cx="4107061" cy="482918"/>
          </a:xfrm>
          <a:prstGeom prst="rect">
            <a:avLst/>
          </a:prstGeom>
          <a:noFill/>
          <a:ln/>
        </p:spPr>
        <p:txBody>
          <a:bodyPr wrap="square" lIns="0" tIns="0" rIns="0" bIns="0" rtlCol="0" anchor="t"/>
          <a:lstStyle/>
          <a:p>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Partition products into K clusters. It's simple and fast, but requires pre-defined K.</a:t>
            </a:r>
            <a:endParaRPr lang="en-US" sz="1150" dirty="0"/>
          </a:p>
        </p:txBody>
      </p:sp>
      <p:sp>
        <p:nvSpPr>
          <p:cNvPr id="7" name="Shape 4"/>
          <p:cNvSpPr/>
          <p:nvPr/>
        </p:nvSpPr>
        <p:spPr>
          <a:xfrm>
            <a:off x="5103138" y="2999661"/>
            <a:ext cx="4424005" cy="1609130"/>
          </a:xfrm>
          <a:prstGeom prst="roundRect">
            <a:avLst>
              <a:gd name="adj" fmla="val 3940"/>
            </a:avLst>
          </a:prstGeom>
          <a:solidFill>
            <a:srgbClr val="283157"/>
          </a:solidFill>
          <a:ln w="7620">
            <a:solidFill>
              <a:srgbClr val="414A70"/>
            </a:solidFill>
            <a:prstDash val="solid"/>
          </a:ln>
        </p:spPr>
      </p:sp>
      <p:sp>
        <p:nvSpPr>
          <p:cNvPr id="8" name="Text 5"/>
          <p:cNvSpPr/>
          <p:nvPr/>
        </p:nvSpPr>
        <p:spPr>
          <a:xfrm>
            <a:off x="5261610" y="3158133"/>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DBSCAN</a:t>
            </a:r>
            <a:endParaRPr lang="en-US" sz="1450" dirty="0"/>
          </a:p>
        </p:txBody>
      </p:sp>
      <p:sp>
        <p:nvSpPr>
          <p:cNvPr id="9" name="Text 6"/>
          <p:cNvSpPr/>
          <p:nvPr/>
        </p:nvSpPr>
        <p:spPr>
          <a:xfrm>
            <a:off x="5261610" y="3484483"/>
            <a:ext cx="4107061" cy="482918"/>
          </a:xfrm>
          <a:prstGeom prst="rect">
            <a:avLst/>
          </a:prstGeom>
          <a:noFill/>
          <a:ln/>
        </p:spPr>
        <p:txBody>
          <a:bodyPr wrap="square" lIns="0" tIns="0" rIns="0" bIns="0" rtlCol="0" anchor="t"/>
          <a:lstStyle/>
          <a:p>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Identify clusters based on density. It's robust to outliers, but parameter sensitive.</a:t>
            </a:r>
            <a:endParaRPr lang="en-US" sz="1150" dirty="0"/>
          </a:p>
        </p:txBody>
      </p:sp>
      <p:sp>
        <p:nvSpPr>
          <p:cNvPr id="10" name="Shape 7"/>
          <p:cNvSpPr/>
          <p:nvPr/>
        </p:nvSpPr>
        <p:spPr>
          <a:xfrm>
            <a:off x="9677995" y="2999661"/>
            <a:ext cx="4424005" cy="1609130"/>
          </a:xfrm>
          <a:prstGeom prst="roundRect">
            <a:avLst>
              <a:gd name="adj" fmla="val 3940"/>
            </a:avLst>
          </a:prstGeom>
          <a:solidFill>
            <a:srgbClr val="283157"/>
          </a:solidFill>
          <a:ln w="7620">
            <a:solidFill>
              <a:srgbClr val="414A70"/>
            </a:solidFill>
            <a:prstDash val="solid"/>
          </a:ln>
        </p:spPr>
      </p:sp>
      <p:sp>
        <p:nvSpPr>
          <p:cNvPr id="11" name="Text 8"/>
          <p:cNvSpPr/>
          <p:nvPr/>
        </p:nvSpPr>
        <p:spPr>
          <a:xfrm>
            <a:off x="9836468" y="3158133"/>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Agglomerative</a:t>
            </a:r>
            <a:endParaRPr lang="en-US" sz="1450" dirty="0"/>
          </a:p>
        </p:txBody>
      </p:sp>
      <p:sp>
        <p:nvSpPr>
          <p:cNvPr id="12" name="Text 9"/>
          <p:cNvSpPr/>
          <p:nvPr/>
        </p:nvSpPr>
        <p:spPr>
          <a:xfrm>
            <a:off x="9836468" y="3484483"/>
            <a:ext cx="4107061" cy="965835"/>
          </a:xfrm>
          <a:prstGeom prst="rect">
            <a:avLst/>
          </a:prstGeom>
          <a:noFill/>
          <a:ln/>
        </p:spPr>
        <p:txBody>
          <a:bodyPr wrap="square" lIns="0" tIns="0" rIns="0" bIns="0" rtlCol="0" anchor="t"/>
          <a:lstStyle/>
          <a:p>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It uses a bottom-up approach. It starts with each object forming its own cluster and then iteratively merges the clusters according to their similarity to form large clusters. </a:t>
            </a:r>
            <a:endParaRPr lang="en-US" sz="1150" dirty="0"/>
          </a:p>
        </p:txBody>
      </p:sp>
      <p:sp>
        <p:nvSpPr>
          <p:cNvPr id="13" name="Shape 10"/>
          <p:cNvSpPr/>
          <p:nvPr/>
        </p:nvSpPr>
        <p:spPr>
          <a:xfrm>
            <a:off x="528280" y="4759643"/>
            <a:ext cx="4424005" cy="3057882"/>
          </a:xfrm>
          <a:prstGeom prst="roundRect">
            <a:avLst>
              <a:gd name="adj" fmla="val 2073"/>
            </a:avLst>
          </a:prstGeom>
          <a:solidFill>
            <a:srgbClr val="283157"/>
          </a:solidFill>
          <a:ln w="7620">
            <a:solidFill>
              <a:srgbClr val="414A70"/>
            </a:solidFill>
            <a:prstDash val="solid"/>
          </a:ln>
        </p:spPr>
      </p:sp>
      <p:sp>
        <p:nvSpPr>
          <p:cNvPr id="14" name="Text 11"/>
          <p:cNvSpPr/>
          <p:nvPr/>
        </p:nvSpPr>
        <p:spPr>
          <a:xfrm>
            <a:off x="686753" y="4918115"/>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Gaussian Mixture</a:t>
            </a:r>
            <a:endParaRPr lang="en-US" sz="1450" dirty="0"/>
          </a:p>
        </p:txBody>
      </p:sp>
      <p:sp>
        <p:nvSpPr>
          <p:cNvPr id="15" name="Text 12"/>
          <p:cNvSpPr/>
          <p:nvPr/>
        </p:nvSpPr>
        <p:spPr>
          <a:xfrm>
            <a:off x="686753" y="5244465"/>
            <a:ext cx="4107061" cy="1690211"/>
          </a:xfrm>
          <a:prstGeom prst="rect">
            <a:avLst/>
          </a:prstGeom>
          <a:noFill/>
          <a:ln/>
        </p:spPr>
        <p:txBody>
          <a:bodyPr wrap="square" lIns="0" tIns="0" rIns="0" bIns="0" rtlCol="0" anchor="t"/>
          <a:lstStyle/>
          <a:p>
            <a:pPr marL="342900" indent="-342900">
              <a:lnSpc>
                <a:spcPts val="1900"/>
              </a:lnSpc>
              <a:buSzPct val="100000"/>
              <a:buChar char="•"/>
            </a:pPr>
            <a:r>
              <a:rPr lang="en-US" sz="1150" dirty="0">
                <a:solidFill>
                  <a:srgbClr val="EBECEF"/>
                </a:solidFill>
                <a:latin typeface="Epilogue" pitchFamily="34" charset="0"/>
                <a:ea typeface="Epilogue" pitchFamily="34" charset="-122"/>
                <a:cs typeface="Epilogue" pitchFamily="34" charset="-120"/>
              </a:rPr>
              <a:t>A Gaussian mixture model is a </a:t>
            </a:r>
            <a:pPr indent="0" marL="0">
              <a:lnSpc>
                <a:spcPts val="1900"/>
              </a:lnSpc>
              <a:buNone/>
            </a:pPr>
            <a:r>
              <a:rPr lang="en-US" sz="1150" b="1" dirty="0">
                <a:solidFill>
                  <a:srgbClr val="EBECEF"/>
                </a:solidFill>
                <a:latin typeface="Epilogue" pitchFamily="34" charset="0"/>
                <a:ea typeface="Epilogue" pitchFamily="34" charset="-122"/>
                <a:cs typeface="Epilogue" pitchFamily="34" charset="-120"/>
              </a:rPr>
              <a:t>soft clustering technique</a:t>
            </a:r>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 used in </a:t>
            </a:r>
            <a:pPr indent="0" marL="0">
              <a:lnSpc>
                <a:spcPts val="1900"/>
              </a:lnSpc>
              <a:buNone/>
            </a:pPr>
            <a:r>
              <a:rPr lang="en-US" sz="1150" b="1" u="sng" dirty="0">
                <a:solidFill>
                  <a:srgbClr val="8C98CA"/>
                </a:solidFill>
                <a:latin typeface="Epilogue" pitchFamily="34" charset="0"/>
                <a:ea typeface="Epilogue" pitchFamily="34" charset="-122"/>
                <a:cs typeface="Epilogue" pitchFamily="34" charset="-120"/>
                <a:hlinkClick r:id="rId2" invalidUrl="" action="" tgtFrame="" tooltip="" history="1" highlightClick="0" endSnd="0">
                  <a:extLst>
                    <a:ext uri="{A12FA001-AC4F-418D-AE19-62706E023703}">
                      <ahyp:hlinkClr xmlns:ahyp="http://schemas.microsoft.com/office/drawing/2018/hyperlinkcolor" val="tx"/>
                    </a:ext>
                  </a:extLst>
                </a:hlinkClick>
              </a:rPr>
              <a:t>unsupervised learning</a:t>
            </a:r>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 to determine the probability that a given data point belongs to a cluster. It’s composed of several Gaussians, each identified by k ∈ {1,…, K}, where K is the number of clusters in a data set and is comprised of the following parameters.</a:t>
            </a:r>
            <a:endParaRPr lang="en-US" sz="1150" dirty="0"/>
          </a:p>
        </p:txBody>
      </p:sp>
      <p:sp>
        <p:nvSpPr>
          <p:cNvPr id="16" name="Shape 13"/>
          <p:cNvSpPr/>
          <p:nvPr/>
        </p:nvSpPr>
        <p:spPr>
          <a:xfrm>
            <a:off x="5103138" y="4759643"/>
            <a:ext cx="4424005" cy="3057882"/>
          </a:xfrm>
          <a:prstGeom prst="roundRect">
            <a:avLst>
              <a:gd name="adj" fmla="val 2073"/>
            </a:avLst>
          </a:prstGeom>
          <a:solidFill>
            <a:srgbClr val="283157"/>
          </a:solidFill>
          <a:ln w="7620">
            <a:solidFill>
              <a:srgbClr val="414A70"/>
            </a:solidFill>
            <a:prstDash val="solid"/>
          </a:ln>
        </p:spPr>
      </p:sp>
      <p:sp>
        <p:nvSpPr>
          <p:cNvPr id="17" name="Text 14"/>
          <p:cNvSpPr/>
          <p:nvPr/>
        </p:nvSpPr>
        <p:spPr>
          <a:xfrm>
            <a:off x="5261610" y="4918115"/>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OPTICS</a:t>
            </a:r>
            <a:endParaRPr lang="en-US" sz="1450" dirty="0"/>
          </a:p>
        </p:txBody>
      </p:sp>
      <p:sp>
        <p:nvSpPr>
          <p:cNvPr id="18" name="Text 15"/>
          <p:cNvSpPr/>
          <p:nvPr/>
        </p:nvSpPr>
        <p:spPr>
          <a:xfrm>
            <a:off x="5261610" y="5244465"/>
            <a:ext cx="4107061" cy="1931670"/>
          </a:xfrm>
          <a:prstGeom prst="rect">
            <a:avLst/>
          </a:prstGeom>
          <a:noFill/>
          <a:ln/>
        </p:spPr>
        <p:txBody>
          <a:bodyPr wrap="square" lIns="0" tIns="0" rIns="0" bIns="0" rtlCol="0" anchor="t"/>
          <a:lstStyle/>
          <a:p>
            <a:pPr marL="342900" indent="-342900">
              <a:lnSpc>
                <a:spcPts val="1900"/>
              </a:lnSpc>
              <a:buSzPct val="100000"/>
              <a:buChar char="•"/>
            </a:pPr>
            <a:r>
              <a:rPr lang="en-US" sz="1150" dirty="0">
                <a:solidFill>
                  <a:srgbClr val="EBECEF"/>
                </a:solidFill>
                <a:latin typeface="Epilogue" pitchFamily="34" charset="0"/>
                <a:ea typeface="Epilogue" pitchFamily="34" charset="-122"/>
                <a:cs typeface="Epilogue" pitchFamily="34" charset="-120"/>
              </a:rPr>
              <a:t>OPTICS (Ordering Points To Identify the Clustering Structure) is a density-based clustering algorithm similar to </a:t>
            </a:r>
            <a:pPr indent="0" marL="0">
              <a:lnSpc>
                <a:spcPts val="1900"/>
              </a:lnSpc>
              <a:buNone/>
            </a:pPr>
            <a:r>
              <a:rPr lang="en-US" sz="1150" b="1" u="sng" dirty="0">
                <a:solidFill>
                  <a:srgbClr val="8C98CA"/>
                </a:solidFill>
                <a:latin typeface="Epilogue" pitchFamily="34" charset="0"/>
                <a:ea typeface="Epilogue" pitchFamily="34" charset="-122"/>
                <a:cs typeface="Epilogue" pitchFamily="34" charset="-120"/>
                <a:hlinkClick r:id="rId3" invalidUrl="" action="" tgtFrame="" tooltip="" history="1" highlightClick="0" endSnd="0">
                  <a:extLst>
                    <a:ext uri="{A12FA001-AC4F-418D-AE19-62706E023703}">
                      <ahyp:hlinkClr xmlns:ahyp="http://schemas.microsoft.com/office/drawing/2018/hyperlinkcolor" val="tx"/>
                    </a:ext>
                  </a:extLst>
                </a:hlinkClick>
              </a:rPr>
              <a:t>DBSCAN</a:t>
            </a:r>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 clustering. Unlike DBSCAN which struggles with varying densities OPTICS can detect clusters of different densities and hierarchical structures. This makes it highly effective for large, complex datasets and in this article we learn more about its working and its implementation in python.</a:t>
            </a:r>
            <a:endParaRPr lang="en-US" sz="1150" dirty="0"/>
          </a:p>
        </p:txBody>
      </p:sp>
      <p:sp>
        <p:nvSpPr>
          <p:cNvPr id="19" name="Shape 16"/>
          <p:cNvSpPr/>
          <p:nvPr/>
        </p:nvSpPr>
        <p:spPr>
          <a:xfrm>
            <a:off x="9677995" y="4759643"/>
            <a:ext cx="4424005" cy="3057882"/>
          </a:xfrm>
          <a:prstGeom prst="roundRect">
            <a:avLst>
              <a:gd name="adj" fmla="val 2073"/>
            </a:avLst>
          </a:prstGeom>
          <a:solidFill>
            <a:srgbClr val="283157"/>
          </a:solidFill>
          <a:ln w="7620">
            <a:solidFill>
              <a:srgbClr val="414A70"/>
            </a:solidFill>
            <a:prstDash val="solid"/>
          </a:ln>
        </p:spPr>
      </p:sp>
      <p:sp>
        <p:nvSpPr>
          <p:cNvPr id="20" name="Text 17"/>
          <p:cNvSpPr/>
          <p:nvPr/>
        </p:nvSpPr>
        <p:spPr>
          <a:xfrm>
            <a:off x="9836468" y="4918115"/>
            <a:ext cx="1886664" cy="235863"/>
          </a:xfrm>
          <a:prstGeom prst="rect">
            <a:avLst/>
          </a:prstGeom>
          <a:noFill/>
          <a:ln/>
        </p:spPr>
        <p:txBody>
          <a:bodyPr wrap="none" lIns="0" tIns="0" rIns="0" bIns="0" rtlCol="0" anchor="t"/>
          <a:lstStyle/>
          <a:p>
            <a:pPr indent="0" marL="0">
              <a:lnSpc>
                <a:spcPts val="1850"/>
              </a:lnSpc>
              <a:buNone/>
            </a:pPr>
            <a:r>
              <a:rPr lang="en-US" sz="1450" dirty="0">
                <a:solidFill>
                  <a:srgbClr val="EBECEF"/>
                </a:solidFill>
                <a:latin typeface="Fraunces Medium" pitchFamily="34" charset="0"/>
                <a:ea typeface="Fraunces Medium" pitchFamily="34" charset="-122"/>
                <a:cs typeface="Fraunces Medium" pitchFamily="34" charset="-120"/>
              </a:rPr>
              <a:t>BIRCH</a:t>
            </a:r>
            <a:endParaRPr lang="en-US" sz="1450" dirty="0"/>
          </a:p>
        </p:txBody>
      </p:sp>
      <p:sp>
        <p:nvSpPr>
          <p:cNvPr id="21" name="Text 18"/>
          <p:cNvSpPr/>
          <p:nvPr/>
        </p:nvSpPr>
        <p:spPr>
          <a:xfrm>
            <a:off x="9836468" y="5244465"/>
            <a:ext cx="4107061" cy="2414588"/>
          </a:xfrm>
          <a:prstGeom prst="rect">
            <a:avLst/>
          </a:prstGeom>
          <a:noFill/>
          <a:ln/>
        </p:spPr>
        <p:txBody>
          <a:bodyPr wrap="square" lIns="0" tIns="0" rIns="0" bIns="0" rtlCol="0" anchor="t"/>
          <a:lstStyle/>
          <a:p>
            <a:pPr marL="342900" indent="-342900">
              <a:lnSpc>
                <a:spcPts val="1900"/>
              </a:lnSpc>
              <a:buSzPct val="100000"/>
              <a:buChar char="•"/>
            </a:pPr>
            <a:r>
              <a:rPr lang="en-US" sz="1150" b="1" dirty="0">
                <a:solidFill>
                  <a:srgbClr val="EBECEF"/>
                </a:solidFill>
                <a:latin typeface="Epilogue" pitchFamily="34" charset="0"/>
                <a:ea typeface="Epilogue" pitchFamily="34" charset="-122"/>
                <a:cs typeface="Epilogue" pitchFamily="34" charset="-120"/>
              </a:rPr>
              <a:t>Balanced Iterative Reducing and Clustering using Hierarchies (BIRCH) </a:t>
            </a:r>
            <a:pPr indent="0" marL="0">
              <a:lnSpc>
                <a:spcPts val="1900"/>
              </a:lnSpc>
              <a:buNone/>
            </a:pPr>
            <a:r>
              <a:rPr lang="en-US" sz="1150" dirty="0">
                <a:solidFill>
                  <a:srgbClr val="EBECEF"/>
                </a:solidFill>
                <a:latin typeface="Epilogue" pitchFamily="34" charset="0"/>
                <a:ea typeface="Epilogue" pitchFamily="34" charset="-122"/>
                <a:cs typeface="Epilogue" pitchFamily="34" charset="-120"/>
              </a:rPr>
              <a:t>is a clustering algorithm that can cluster large datasets by first generating a small and compact summary of the large dataset that retains as much information as possible. This smaller summary is then clustered instead of clustering the larger dataset. BIRCH is often used to complement other clustering algorithms by creating a summary of the dataset that the other clustering algorithm can now use.</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7813" y="469702"/>
            <a:ext cx="5253157" cy="533638"/>
          </a:xfrm>
          <a:prstGeom prst="rect">
            <a:avLst/>
          </a:prstGeom>
          <a:noFill/>
          <a:ln/>
        </p:spPr>
        <p:txBody>
          <a:bodyPr wrap="none" lIns="0" tIns="0" rIns="0" bIns="0" rtlCol="0" anchor="t"/>
          <a:lstStyle/>
          <a:p>
            <a:pPr indent="0" marL="0">
              <a:lnSpc>
                <a:spcPts val="4200"/>
              </a:lnSpc>
              <a:buNone/>
            </a:pPr>
            <a:r>
              <a:rPr lang="en-US" sz="3350" dirty="0">
                <a:solidFill>
                  <a:srgbClr val="FFFFFF"/>
                </a:solidFill>
                <a:latin typeface="Fraunces Medium" pitchFamily="34" charset="0"/>
                <a:ea typeface="Fraunces Medium" pitchFamily="34" charset="-122"/>
                <a:cs typeface="Fraunces Medium" pitchFamily="34" charset="-120"/>
              </a:rPr>
              <a:t>FEATURE ENGINEERING</a:t>
            </a:r>
            <a:endParaRPr lang="en-US" sz="3350" dirty="0"/>
          </a:p>
        </p:txBody>
      </p:sp>
      <p:sp>
        <p:nvSpPr>
          <p:cNvPr id="3" name="Shape 1"/>
          <p:cNvSpPr/>
          <p:nvPr/>
        </p:nvSpPr>
        <p:spPr>
          <a:xfrm>
            <a:off x="597813" y="1536978"/>
            <a:ext cx="384215" cy="384215"/>
          </a:xfrm>
          <a:prstGeom prst="roundRect">
            <a:avLst>
              <a:gd name="adj" fmla="val 18672"/>
            </a:avLst>
          </a:prstGeom>
          <a:solidFill>
            <a:srgbClr val="283157"/>
          </a:solidFill>
          <a:ln w="7620">
            <a:solidFill>
              <a:srgbClr val="414A70"/>
            </a:solidFill>
            <a:prstDash val="solid"/>
          </a:ln>
        </p:spPr>
      </p:sp>
      <p:sp>
        <p:nvSpPr>
          <p:cNvPr id="4" name="Text 2"/>
          <p:cNvSpPr/>
          <p:nvPr/>
        </p:nvSpPr>
        <p:spPr>
          <a:xfrm>
            <a:off x="661809" y="1568946"/>
            <a:ext cx="256103" cy="320159"/>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1</a:t>
            </a:r>
            <a:endParaRPr lang="en-US" sz="2000" dirty="0"/>
          </a:p>
        </p:txBody>
      </p:sp>
      <p:sp>
        <p:nvSpPr>
          <p:cNvPr id="5" name="Text 3"/>
          <p:cNvSpPr/>
          <p:nvPr/>
        </p:nvSpPr>
        <p:spPr>
          <a:xfrm>
            <a:off x="1152763" y="1536978"/>
            <a:ext cx="2135029" cy="266819"/>
          </a:xfrm>
          <a:prstGeom prst="rect">
            <a:avLst/>
          </a:prstGeom>
          <a:noFill/>
          <a:ln/>
        </p:spPr>
        <p:txBody>
          <a:bodyPr wrap="none" lIns="0" tIns="0" rIns="0" bIns="0" rtlCol="0" anchor="t"/>
          <a:lstStyle/>
          <a:p>
            <a:pPr indent="0" marL="0">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Aggregating Sales</a:t>
            </a:r>
            <a:endParaRPr lang="en-US" sz="1650" dirty="0"/>
          </a:p>
        </p:txBody>
      </p:sp>
      <p:sp>
        <p:nvSpPr>
          <p:cNvPr id="6" name="Text 4"/>
          <p:cNvSpPr/>
          <p:nvPr/>
        </p:nvSpPr>
        <p:spPr>
          <a:xfrm>
            <a:off x="1152763" y="1906191"/>
            <a:ext cx="6077069" cy="561975"/>
          </a:xfrm>
          <a:prstGeom prst="rect">
            <a:avLst/>
          </a:prstGeom>
          <a:noFill/>
          <a:ln/>
        </p:spPr>
        <p:txBody>
          <a:bodyPr wrap="squar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This groups the dataset by </a:t>
            </a:r>
            <a:pPr lvl="1" indent="0" marL="0">
              <a:lnSpc>
                <a:spcPts val="2150"/>
              </a:lnSpc>
              <a:buNone/>
            </a:pPr>
            <a:r>
              <a:rPr lang="en-US" sz="1300" dirty="0">
                <a:solidFill>
                  <a:srgbClr val="EBECEF"/>
                </a:solidFill>
                <a:highlight>
                  <a:srgbClr val="181E34"/>
                </a:highlight>
                <a:latin typeface="Consolas" pitchFamily="34" charset="0"/>
                <a:ea typeface="Consolas" pitchFamily="34" charset="-122"/>
                <a:cs typeface="Consolas" pitchFamily="34" charset="-120"/>
              </a:rPr>
              <a:t>ITEM CODE</a:t>
            </a:r>
            <a:pPr lvl="1" indent="0" marL="0">
              <a:lnSpc>
                <a:spcPts val="2150"/>
              </a:lnSpc>
              <a:buNone/>
            </a:pPr>
            <a:r>
              <a:rPr lang="en-US" sz="1300" dirty="0">
                <a:solidFill>
                  <a:srgbClr val="EBECEF"/>
                </a:solidFill>
                <a:latin typeface="Epilogue" pitchFamily="34" charset="0"/>
                <a:ea typeface="Epilogue" pitchFamily="34" charset="-122"/>
                <a:cs typeface="Epilogue" pitchFamily="34" charset="-120"/>
              </a:rPr>
              <a:t> and sums the sales-related columns.</a:t>
            </a:r>
            <a:endParaRPr lang="en-US" sz="1300" dirty="0"/>
          </a:p>
        </p:txBody>
      </p:sp>
      <p:sp>
        <p:nvSpPr>
          <p:cNvPr id="7" name="Text 5"/>
          <p:cNvSpPr/>
          <p:nvPr/>
        </p:nvSpPr>
        <p:spPr>
          <a:xfrm>
            <a:off x="1152763" y="2527935"/>
            <a:ext cx="6077069" cy="273368"/>
          </a:xfrm>
          <a:prstGeom prst="rect">
            <a:avLst/>
          </a:prstGeom>
          <a:noFill/>
          <a:ln/>
        </p:spPr>
        <p:txBody>
          <a:bodyPr wrap="non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Helps analyze total sales per item rather than per transaction.</a:t>
            </a:r>
            <a:endParaRPr lang="en-US" sz="1300" dirty="0"/>
          </a:p>
        </p:txBody>
      </p:sp>
      <p:sp>
        <p:nvSpPr>
          <p:cNvPr id="8" name="Text 6"/>
          <p:cNvSpPr/>
          <p:nvPr/>
        </p:nvSpPr>
        <p:spPr>
          <a:xfrm>
            <a:off x="1152763" y="2861072"/>
            <a:ext cx="6077069" cy="546735"/>
          </a:xfrm>
          <a:prstGeom prst="rect">
            <a:avLst/>
          </a:prstGeom>
          <a:noFill/>
          <a:ln/>
        </p:spPr>
        <p:txBody>
          <a:bodyPr wrap="squar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Reduces data size and removes unnecessary transaction-level granularity.</a:t>
            </a:r>
            <a:endParaRPr lang="en-US" sz="1300" dirty="0"/>
          </a:p>
        </p:txBody>
      </p:sp>
      <p:sp>
        <p:nvSpPr>
          <p:cNvPr id="9" name="Shape 7"/>
          <p:cNvSpPr/>
          <p:nvPr/>
        </p:nvSpPr>
        <p:spPr>
          <a:xfrm>
            <a:off x="7400568" y="1536978"/>
            <a:ext cx="384215" cy="384215"/>
          </a:xfrm>
          <a:prstGeom prst="roundRect">
            <a:avLst>
              <a:gd name="adj" fmla="val 18672"/>
            </a:avLst>
          </a:prstGeom>
          <a:solidFill>
            <a:srgbClr val="283157"/>
          </a:solidFill>
          <a:ln w="7620">
            <a:solidFill>
              <a:srgbClr val="414A70"/>
            </a:solidFill>
            <a:prstDash val="solid"/>
          </a:ln>
        </p:spPr>
      </p:sp>
      <p:sp>
        <p:nvSpPr>
          <p:cNvPr id="10" name="Text 8"/>
          <p:cNvSpPr/>
          <p:nvPr/>
        </p:nvSpPr>
        <p:spPr>
          <a:xfrm>
            <a:off x="7464564" y="1568946"/>
            <a:ext cx="256103" cy="320159"/>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2</a:t>
            </a:r>
            <a:endParaRPr lang="en-US" sz="2000" dirty="0"/>
          </a:p>
        </p:txBody>
      </p:sp>
      <p:sp>
        <p:nvSpPr>
          <p:cNvPr id="11" name="Text 9"/>
          <p:cNvSpPr/>
          <p:nvPr/>
        </p:nvSpPr>
        <p:spPr>
          <a:xfrm>
            <a:off x="7955518" y="1536978"/>
            <a:ext cx="2135029" cy="266819"/>
          </a:xfrm>
          <a:prstGeom prst="rect">
            <a:avLst/>
          </a:prstGeom>
          <a:noFill/>
          <a:ln/>
        </p:spPr>
        <p:txBody>
          <a:bodyPr wrap="none" lIns="0" tIns="0" rIns="0" bIns="0" rtlCol="0" anchor="t"/>
          <a:lstStyle/>
          <a:p>
            <a:pPr indent="0" marL="0">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Sales Ratio</a:t>
            </a:r>
            <a:endParaRPr lang="en-US" sz="1650" dirty="0"/>
          </a:p>
        </p:txBody>
      </p:sp>
      <p:sp>
        <p:nvSpPr>
          <p:cNvPr id="12" name="Text 10"/>
          <p:cNvSpPr/>
          <p:nvPr/>
        </p:nvSpPr>
        <p:spPr>
          <a:xfrm>
            <a:off x="7955518" y="1906191"/>
            <a:ext cx="6077069" cy="273368"/>
          </a:xfrm>
          <a:prstGeom prst="rect">
            <a:avLst/>
          </a:prstGeom>
          <a:noFill/>
          <a:ln/>
        </p:spPr>
        <p:txBody>
          <a:bodyPr wrap="none" lIns="0" tIns="0" rIns="0" bIns="0" rtlCol="0" anchor="t"/>
          <a:lstStyle/>
          <a:p>
            <a:pPr marL="342900" indent="-342900">
              <a:lnSpc>
                <a:spcPts val="2150"/>
              </a:lnSpc>
              <a:buSzPct val="100000"/>
              <a:buChar char="•"/>
            </a:pPr>
            <a:r>
              <a:rPr lang="en-US" sz="1300" b="1" dirty="0">
                <a:solidFill>
                  <a:srgbClr val="EBECEF"/>
                </a:solidFill>
                <a:latin typeface="Epilogue" pitchFamily="34" charset="0"/>
                <a:ea typeface="Epilogue" pitchFamily="34" charset="-122"/>
                <a:cs typeface="Epilogue" pitchFamily="34" charset="-120"/>
              </a:rPr>
              <a:t>Retail to Warehouse Ratio:</a:t>
            </a:r>
            <a:endParaRPr lang="en-US" sz="1300" dirty="0"/>
          </a:p>
        </p:txBody>
      </p:sp>
      <p:sp>
        <p:nvSpPr>
          <p:cNvPr id="13" name="Text 11"/>
          <p:cNvSpPr/>
          <p:nvPr/>
        </p:nvSpPr>
        <p:spPr>
          <a:xfrm>
            <a:off x="7955518" y="2239328"/>
            <a:ext cx="6077069" cy="546735"/>
          </a:xfrm>
          <a:prstGeom prst="rect">
            <a:avLst/>
          </a:prstGeom>
          <a:noFill/>
          <a:ln/>
        </p:spPr>
        <p:txBody>
          <a:bodyPr wrap="squar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Measures how much of an item's sales come from retail compared to warehouse sales.</a:t>
            </a:r>
            <a:endParaRPr lang="en-US" sz="1300" dirty="0"/>
          </a:p>
        </p:txBody>
      </p:sp>
      <p:sp>
        <p:nvSpPr>
          <p:cNvPr id="14" name="Text 12"/>
          <p:cNvSpPr/>
          <p:nvPr/>
        </p:nvSpPr>
        <p:spPr>
          <a:xfrm>
            <a:off x="7955518" y="2845832"/>
            <a:ext cx="6077069" cy="546735"/>
          </a:xfrm>
          <a:prstGeom prst="rect">
            <a:avLst/>
          </a:prstGeom>
          <a:noFill/>
          <a:ln/>
        </p:spPr>
        <p:txBody>
          <a:bodyPr wrap="squar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A higher ratio means more direct retail sales, whereas a lower ratio suggests warehouse sales dominate.</a:t>
            </a:r>
            <a:endParaRPr lang="en-US" sz="1300" dirty="0"/>
          </a:p>
        </p:txBody>
      </p:sp>
      <p:sp>
        <p:nvSpPr>
          <p:cNvPr id="15" name="Text 13"/>
          <p:cNvSpPr/>
          <p:nvPr/>
        </p:nvSpPr>
        <p:spPr>
          <a:xfrm>
            <a:off x="7955518" y="3452336"/>
            <a:ext cx="6077069" cy="273368"/>
          </a:xfrm>
          <a:prstGeom prst="rect">
            <a:avLst/>
          </a:prstGeom>
          <a:noFill/>
          <a:ln/>
        </p:spPr>
        <p:txBody>
          <a:bodyPr wrap="none" lIns="0" tIns="0" rIns="0" bIns="0" rtlCol="0" anchor="t"/>
          <a:lstStyle/>
          <a:p>
            <a:pPr marL="342900" indent="-342900">
              <a:lnSpc>
                <a:spcPts val="2150"/>
              </a:lnSpc>
              <a:buSzPct val="100000"/>
              <a:buChar char="•"/>
            </a:pPr>
            <a:r>
              <a:rPr lang="en-US" sz="1300" b="1" dirty="0">
                <a:solidFill>
                  <a:srgbClr val="EBECEF"/>
                </a:solidFill>
                <a:latin typeface="Epilogue" pitchFamily="34" charset="0"/>
                <a:ea typeface="Epilogue" pitchFamily="34" charset="-122"/>
                <a:cs typeface="Epilogue" pitchFamily="34" charset="-120"/>
              </a:rPr>
              <a:t>Retail Transfer Ratio:</a:t>
            </a:r>
            <a:endParaRPr lang="en-US" sz="1300" dirty="0"/>
          </a:p>
        </p:txBody>
      </p:sp>
      <p:sp>
        <p:nvSpPr>
          <p:cNvPr id="16" name="Text 14"/>
          <p:cNvSpPr/>
          <p:nvPr/>
        </p:nvSpPr>
        <p:spPr>
          <a:xfrm>
            <a:off x="7955518" y="3785473"/>
            <a:ext cx="6077069" cy="546735"/>
          </a:xfrm>
          <a:prstGeom prst="rect">
            <a:avLst/>
          </a:prstGeom>
          <a:noFill/>
          <a:ln/>
        </p:spPr>
        <p:txBody>
          <a:bodyPr wrap="squar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Measures how much of the retail sales are transferred rather than sold directly.</a:t>
            </a:r>
            <a:endParaRPr lang="en-US" sz="1300" dirty="0"/>
          </a:p>
        </p:txBody>
      </p:sp>
      <p:sp>
        <p:nvSpPr>
          <p:cNvPr id="17" name="Text 15"/>
          <p:cNvSpPr/>
          <p:nvPr/>
        </p:nvSpPr>
        <p:spPr>
          <a:xfrm>
            <a:off x="7955518" y="4391978"/>
            <a:ext cx="6077069" cy="546735"/>
          </a:xfrm>
          <a:prstGeom prst="rect">
            <a:avLst/>
          </a:prstGeom>
          <a:noFill/>
          <a:ln/>
        </p:spPr>
        <p:txBody>
          <a:bodyPr wrap="squar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Helps identify items frequently moving between locations before being sold.</a:t>
            </a:r>
            <a:endParaRPr lang="en-US" sz="1300" dirty="0"/>
          </a:p>
        </p:txBody>
      </p:sp>
      <p:sp>
        <p:nvSpPr>
          <p:cNvPr id="18" name="Shape 16"/>
          <p:cNvSpPr/>
          <p:nvPr/>
        </p:nvSpPr>
        <p:spPr>
          <a:xfrm>
            <a:off x="597813" y="5301496"/>
            <a:ext cx="384215" cy="384215"/>
          </a:xfrm>
          <a:prstGeom prst="roundRect">
            <a:avLst>
              <a:gd name="adj" fmla="val 18672"/>
            </a:avLst>
          </a:prstGeom>
          <a:solidFill>
            <a:srgbClr val="283157"/>
          </a:solidFill>
          <a:ln w="7620">
            <a:solidFill>
              <a:srgbClr val="414A70"/>
            </a:solidFill>
            <a:prstDash val="solid"/>
          </a:ln>
        </p:spPr>
      </p:sp>
      <p:sp>
        <p:nvSpPr>
          <p:cNvPr id="19" name="Text 17"/>
          <p:cNvSpPr/>
          <p:nvPr/>
        </p:nvSpPr>
        <p:spPr>
          <a:xfrm>
            <a:off x="661809" y="5333464"/>
            <a:ext cx="256103" cy="320159"/>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3</a:t>
            </a:r>
            <a:endParaRPr lang="en-US" sz="2000" dirty="0"/>
          </a:p>
        </p:txBody>
      </p:sp>
      <p:sp>
        <p:nvSpPr>
          <p:cNvPr id="20" name="Text 18"/>
          <p:cNvSpPr/>
          <p:nvPr/>
        </p:nvSpPr>
        <p:spPr>
          <a:xfrm>
            <a:off x="1152763" y="5301496"/>
            <a:ext cx="2311956" cy="266819"/>
          </a:xfrm>
          <a:prstGeom prst="rect">
            <a:avLst/>
          </a:prstGeom>
          <a:noFill/>
          <a:ln/>
        </p:spPr>
        <p:txBody>
          <a:bodyPr wrap="none" lIns="0" tIns="0" rIns="0" bIns="0" rtlCol="0" anchor="t"/>
          <a:lstStyle/>
          <a:p>
            <a:pPr indent="0" marL="0">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Total Sales Calculation</a:t>
            </a:r>
            <a:endParaRPr lang="en-US" sz="1650" dirty="0"/>
          </a:p>
        </p:txBody>
      </p:sp>
      <p:sp>
        <p:nvSpPr>
          <p:cNvPr id="21" name="Text 19"/>
          <p:cNvSpPr/>
          <p:nvPr/>
        </p:nvSpPr>
        <p:spPr>
          <a:xfrm>
            <a:off x="1152763" y="5670709"/>
            <a:ext cx="6077069" cy="546735"/>
          </a:xfrm>
          <a:prstGeom prst="rect">
            <a:avLst/>
          </a:prstGeom>
          <a:noFill/>
          <a:ln/>
        </p:spPr>
        <p:txBody>
          <a:bodyPr wrap="squar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Captures the overall demand for each item by summing all types of sales.</a:t>
            </a:r>
            <a:endParaRPr lang="en-US" sz="1300" dirty="0"/>
          </a:p>
        </p:txBody>
      </p:sp>
      <p:sp>
        <p:nvSpPr>
          <p:cNvPr id="22" name="Text 20"/>
          <p:cNvSpPr/>
          <p:nvPr/>
        </p:nvSpPr>
        <p:spPr>
          <a:xfrm>
            <a:off x="1152763" y="6277213"/>
            <a:ext cx="6077069" cy="273368"/>
          </a:xfrm>
          <a:prstGeom prst="rect">
            <a:avLst/>
          </a:prstGeom>
          <a:noFill/>
          <a:ln/>
        </p:spPr>
        <p:txBody>
          <a:bodyPr wrap="none" lIns="0" tIns="0" rIns="0" bIns="0" rtlCol="0" anchor="t"/>
          <a:lstStyle/>
          <a:p>
            <a:pPr marL="3429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A key indicator of an item's popularity.</a:t>
            </a:r>
            <a:endParaRPr lang="en-US" sz="1300" dirty="0"/>
          </a:p>
        </p:txBody>
      </p:sp>
      <p:sp>
        <p:nvSpPr>
          <p:cNvPr id="23" name="Shape 21"/>
          <p:cNvSpPr/>
          <p:nvPr/>
        </p:nvSpPr>
        <p:spPr>
          <a:xfrm>
            <a:off x="7400568" y="5301496"/>
            <a:ext cx="384215" cy="384215"/>
          </a:xfrm>
          <a:prstGeom prst="roundRect">
            <a:avLst>
              <a:gd name="adj" fmla="val 18672"/>
            </a:avLst>
          </a:prstGeom>
          <a:solidFill>
            <a:srgbClr val="283157"/>
          </a:solidFill>
          <a:ln w="7620">
            <a:solidFill>
              <a:srgbClr val="414A70"/>
            </a:solidFill>
            <a:prstDash val="solid"/>
          </a:ln>
        </p:spPr>
      </p:sp>
      <p:sp>
        <p:nvSpPr>
          <p:cNvPr id="24" name="Text 22"/>
          <p:cNvSpPr/>
          <p:nvPr/>
        </p:nvSpPr>
        <p:spPr>
          <a:xfrm>
            <a:off x="7464564" y="5333464"/>
            <a:ext cx="256103" cy="320159"/>
          </a:xfrm>
          <a:prstGeom prst="rect">
            <a:avLst/>
          </a:prstGeom>
          <a:noFill/>
          <a:ln/>
        </p:spPr>
        <p:txBody>
          <a:bodyPr wrap="none" lIns="0" tIns="0" rIns="0" bIns="0" rtlCol="0" anchor="t"/>
          <a:lstStyle/>
          <a:p>
            <a:pPr algn="ctr" indent="0" marL="0">
              <a:lnSpc>
                <a:spcPts val="2000"/>
              </a:lnSpc>
              <a:buNone/>
            </a:pPr>
            <a:r>
              <a:rPr lang="en-US" sz="2000" dirty="0">
                <a:solidFill>
                  <a:srgbClr val="EBECEF"/>
                </a:solidFill>
                <a:latin typeface="Fraunces Medium" pitchFamily="34" charset="0"/>
                <a:ea typeface="Fraunces Medium" pitchFamily="34" charset="-122"/>
                <a:cs typeface="Fraunces Medium" pitchFamily="34" charset="-120"/>
              </a:rPr>
              <a:t>4</a:t>
            </a:r>
            <a:endParaRPr lang="en-US" sz="2000" dirty="0"/>
          </a:p>
        </p:txBody>
      </p:sp>
      <p:sp>
        <p:nvSpPr>
          <p:cNvPr id="25" name="Text 23"/>
          <p:cNvSpPr/>
          <p:nvPr/>
        </p:nvSpPr>
        <p:spPr>
          <a:xfrm>
            <a:off x="7955518" y="5301496"/>
            <a:ext cx="2203609" cy="266819"/>
          </a:xfrm>
          <a:prstGeom prst="rect">
            <a:avLst/>
          </a:prstGeom>
          <a:noFill/>
          <a:ln/>
        </p:spPr>
        <p:txBody>
          <a:bodyPr wrap="none" lIns="0" tIns="0" rIns="0" bIns="0" rtlCol="0" anchor="t"/>
          <a:lstStyle/>
          <a:p>
            <a:pPr indent="0" marL="0">
              <a:lnSpc>
                <a:spcPts val="2100"/>
              </a:lnSpc>
              <a:buNone/>
            </a:pPr>
            <a:r>
              <a:rPr lang="en-US" sz="1650" dirty="0">
                <a:solidFill>
                  <a:srgbClr val="EBECEF"/>
                </a:solidFill>
                <a:latin typeface="Fraunces Medium" pitchFamily="34" charset="0"/>
                <a:ea typeface="Fraunces Medium" pitchFamily="34" charset="-122"/>
                <a:cs typeface="Fraunces Medium" pitchFamily="34" charset="-120"/>
              </a:rPr>
              <a:t>Moving Average Sales</a:t>
            </a:r>
            <a:endParaRPr lang="en-US" sz="1650" dirty="0"/>
          </a:p>
        </p:txBody>
      </p:sp>
      <p:sp>
        <p:nvSpPr>
          <p:cNvPr id="26" name="Text 24"/>
          <p:cNvSpPr/>
          <p:nvPr/>
        </p:nvSpPr>
        <p:spPr>
          <a:xfrm>
            <a:off x="7955518" y="5670709"/>
            <a:ext cx="6077069" cy="273368"/>
          </a:xfrm>
          <a:prstGeom prst="rect">
            <a:avLst/>
          </a:prstGeom>
          <a:noFill/>
          <a:ln/>
        </p:spPr>
        <p:txBody>
          <a:bodyPr wrap="none" lIns="0" tIns="0" rIns="0" bIns="0" rtlCol="0" anchor="t"/>
          <a:lstStyle/>
          <a:p>
            <a:pPr marL="342900" indent="-342900">
              <a:lnSpc>
                <a:spcPts val="2150"/>
              </a:lnSpc>
              <a:buSzPct val="100000"/>
              <a:buChar char="•"/>
            </a:pPr>
            <a:endParaRPr lang="en-US" sz="1300" dirty="0"/>
          </a:p>
        </p:txBody>
      </p:sp>
      <p:sp>
        <p:nvSpPr>
          <p:cNvPr id="27" name="Text 25"/>
          <p:cNvSpPr/>
          <p:nvPr/>
        </p:nvSpPr>
        <p:spPr>
          <a:xfrm>
            <a:off x="7955518" y="6003846"/>
            <a:ext cx="6077069" cy="546735"/>
          </a:xfrm>
          <a:prstGeom prst="rect">
            <a:avLst/>
          </a:prstGeom>
          <a:noFill/>
          <a:ln/>
        </p:spPr>
        <p:txBody>
          <a:bodyPr wrap="squar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Accounts for sales trends over time by computing a moving average with a window of 3.</a:t>
            </a:r>
            <a:endParaRPr lang="en-US" sz="1300" dirty="0"/>
          </a:p>
        </p:txBody>
      </p:sp>
      <p:sp>
        <p:nvSpPr>
          <p:cNvPr id="28" name="Text 26"/>
          <p:cNvSpPr/>
          <p:nvPr/>
        </p:nvSpPr>
        <p:spPr>
          <a:xfrm>
            <a:off x="7955518" y="6610350"/>
            <a:ext cx="6077069" cy="546735"/>
          </a:xfrm>
          <a:prstGeom prst="rect">
            <a:avLst/>
          </a:prstGeom>
          <a:noFill/>
          <a:ln/>
        </p:spPr>
        <p:txBody>
          <a:bodyPr wrap="squar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Helps smooth out fluctuations and detect consistent demand patterns.</a:t>
            </a:r>
            <a:endParaRPr lang="en-US" sz="1300" dirty="0"/>
          </a:p>
        </p:txBody>
      </p:sp>
      <p:sp>
        <p:nvSpPr>
          <p:cNvPr id="29" name="Text 27"/>
          <p:cNvSpPr/>
          <p:nvPr/>
        </p:nvSpPr>
        <p:spPr>
          <a:xfrm>
            <a:off x="7955518" y="7216854"/>
            <a:ext cx="6077069" cy="546735"/>
          </a:xfrm>
          <a:prstGeom prst="rect">
            <a:avLst/>
          </a:prstGeom>
          <a:noFill/>
          <a:ln/>
        </p:spPr>
        <p:txBody>
          <a:bodyPr wrap="square" lIns="0" tIns="0" rIns="0" bIns="0" rtlCol="0" anchor="t"/>
          <a:lstStyle/>
          <a:p>
            <a:pPr lvl="1" marL="685800" indent="-342900">
              <a:lnSpc>
                <a:spcPts val="2150"/>
              </a:lnSpc>
              <a:buSzPct val="100000"/>
              <a:buChar char="•"/>
            </a:pPr>
            <a:r>
              <a:rPr lang="en-US" sz="1300" dirty="0">
                <a:solidFill>
                  <a:srgbClr val="EBECEF"/>
                </a:solidFill>
                <a:latin typeface="Epilogue" pitchFamily="34" charset="0"/>
                <a:ea typeface="Epilogue" pitchFamily="34" charset="-122"/>
                <a:cs typeface="Epilogue" pitchFamily="34" charset="-120"/>
              </a:rPr>
              <a:t>Reduces noise in sales data by considering recent sales behavior.</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013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Real-World Applications: Examples</a:t>
            </a:r>
            <a:endParaRPr lang="en-US" sz="4450" dirty="0"/>
          </a:p>
        </p:txBody>
      </p:sp>
      <p:pic>
        <p:nvPicPr>
          <p:cNvPr id="4" name="Image 1" descr="preencoded.png">    </p:cNvPr>
          <p:cNvPicPr>
            <a:picLocks noChangeAspect="1"/>
          </p:cNvPicPr>
          <p:nvPr/>
        </p:nvPicPr>
        <p:blipFill>
          <a:blip r:embed="rId2"/>
          <a:stretch>
            <a:fillRect/>
          </a:stretch>
        </p:blipFill>
        <p:spPr>
          <a:xfrm>
            <a:off x="793790" y="2797850"/>
            <a:ext cx="1134070" cy="1669852"/>
          </a:xfrm>
          <a:prstGeom prst="rect">
            <a:avLst/>
          </a:prstGeom>
        </p:spPr>
      </p:pic>
      <p:sp>
        <p:nvSpPr>
          <p:cNvPr id="5" name="Text 1"/>
          <p:cNvSpPr/>
          <p:nvPr/>
        </p:nvSpPr>
        <p:spPr>
          <a:xfrm>
            <a:off x="2268022" y="30246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E-commerce</a:t>
            </a:r>
            <a:endParaRPr lang="en-US" sz="2200" dirty="0"/>
          </a:p>
        </p:txBody>
      </p:sp>
      <p:sp>
        <p:nvSpPr>
          <p:cNvPr id="6" name="Text 2"/>
          <p:cNvSpPr/>
          <p:nvPr/>
        </p:nvSpPr>
        <p:spPr>
          <a:xfrm>
            <a:off x="2268022" y="3515082"/>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Amazon's product recommendations increase sales by 30%.</a:t>
            </a:r>
            <a:endParaRPr lang="en-US" sz="1750" dirty="0"/>
          </a:p>
        </p:txBody>
      </p:sp>
      <p:pic>
        <p:nvPicPr>
          <p:cNvPr id="7" name="Image 2" descr="preencoded.png">    </p:cNvPr>
          <p:cNvPicPr>
            <a:picLocks noChangeAspect="1"/>
          </p:cNvPicPr>
          <p:nvPr/>
        </p:nvPicPr>
        <p:blipFill>
          <a:blip r:embed="rId3"/>
          <a:stretch>
            <a:fillRect/>
          </a:stretch>
        </p:blipFill>
        <p:spPr>
          <a:xfrm>
            <a:off x="793790" y="4467701"/>
            <a:ext cx="1134070" cy="1360884"/>
          </a:xfrm>
          <a:prstGeom prst="rect">
            <a:avLst/>
          </a:prstGeom>
        </p:spPr>
      </p:pic>
      <p:sp>
        <p:nvSpPr>
          <p:cNvPr id="8" name="Text 3"/>
          <p:cNvSpPr/>
          <p:nvPr/>
        </p:nvSpPr>
        <p:spPr>
          <a:xfrm>
            <a:off x="2268022" y="46945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Retail</a:t>
            </a:r>
            <a:endParaRPr lang="en-US" sz="2200" dirty="0"/>
          </a:p>
        </p:txBody>
      </p:sp>
      <p:sp>
        <p:nvSpPr>
          <p:cNvPr id="9" name="Text 4"/>
          <p:cNvSpPr/>
          <p:nvPr/>
        </p:nvSpPr>
        <p:spPr>
          <a:xfrm>
            <a:off x="2268022" y="5184934"/>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Target's personalized promotions boost loyalty by 25%.</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360884"/>
          </a:xfrm>
          <a:prstGeom prst="rect">
            <a:avLst/>
          </a:prstGeom>
        </p:spPr>
      </p:pic>
      <p:sp>
        <p:nvSpPr>
          <p:cNvPr id="11" name="Text 5"/>
          <p:cNvSpPr/>
          <p:nvPr/>
        </p:nvSpPr>
        <p:spPr>
          <a:xfrm>
            <a:off x="2268022" y="60554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Manufacturing</a:t>
            </a:r>
            <a:endParaRPr lang="en-US" sz="2200" dirty="0"/>
          </a:p>
        </p:txBody>
      </p:sp>
      <p:sp>
        <p:nvSpPr>
          <p:cNvPr id="12" name="Text 6"/>
          <p:cNvSpPr/>
          <p:nvPr/>
        </p:nvSpPr>
        <p:spPr>
          <a:xfrm>
            <a:off x="2268022" y="654581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GE's predictive maintenance reduces downtime by 15%.</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12639675"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Evaluating Cluster Quality: Metrics to Consider</a:t>
            </a:r>
            <a:endParaRPr lang="en-US" sz="4450" dirty="0"/>
          </a:p>
        </p:txBody>
      </p:sp>
      <p:sp>
        <p:nvSpPr>
          <p:cNvPr id="3" name="Text 1"/>
          <p:cNvSpPr/>
          <p:nvPr/>
        </p:nvSpPr>
        <p:spPr>
          <a:xfrm>
            <a:off x="1743789" y="4087892"/>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Silhouette Score</a:t>
            </a:r>
            <a:endParaRPr lang="en-US" sz="2200" dirty="0"/>
          </a:p>
        </p:txBody>
      </p:sp>
      <p:sp>
        <p:nvSpPr>
          <p:cNvPr id="4" name="Text 2"/>
          <p:cNvSpPr/>
          <p:nvPr/>
        </p:nvSpPr>
        <p:spPr>
          <a:xfrm>
            <a:off x="793790" y="4578310"/>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EBECEF"/>
                </a:solidFill>
                <a:latin typeface="Epilogue" pitchFamily="34" charset="0"/>
                <a:ea typeface="Epilogue" pitchFamily="34" charset="-122"/>
                <a:cs typeface="Epilogue" pitchFamily="34" charset="-120"/>
              </a:rPr>
              <a:t>Measure the separation between clusters.</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indent="0" marL="0">
              <a:lnSpc>
                <a:spcPts val="42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7" name="Text 4"/>
          <p:cNvSpPr/>
          <p:nvPr/>
        </p:nvSpPr>
        <p:spPr>
          <a:xfrm>
            <a:off x="9937790" y="2952274"/>
            <a:ext cx="2918460"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Davies-Bouldin Index</a:t>
            </a:r>
            <a:endParaRPr lang="en-US" sz="2200" dirty="0"/>
          </a:p>
        </p:txBody>
      </p:sp>
      <p:sp>
        <p:nvSpPr>
          <p:cNvPr id="8" name="Text 5"/>
          <p:cNvSpPr/>
          <p:nvPr/>
        </p:nvSpPr>
        <p:spPr>
          <a:xfrm>
            <a:off x="9937790" y="3442692"/>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Assess the average similarity between clusters.</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indent="0" marL="0">
              <a:lnSpc>
                <a:spcPts val="42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1" name="Text 7"/>
          <p:cNvSpPr/>
          <p:nvPr/>
        </p:nvSpPr>
        <p:spPr>
          <a:xfrm>
            <a:off x="9937790" y="5586293"/>
            <a:ext cx="3331012"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Calinski-Harabasz Index</a:t>
            </a:r>
            <a:endParaRPr lang="en-US" sz="2200" dirty="0"/>
          </a:p>
        </p:txBody>
      </p:sp>
      <p:sp>
        <p:nvSpPr>
          <p:cNvPr id="12" name="Text 8"/>
          <p:cNvSpPr/>
          <p:nvPr/>
        </p:nvSpPr>
        <p:spPr>
          <a:xfrm>
            <a:off x="9937790" y="6076712"/>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Evaluate variance ratio.</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indent="0" marL="0">
              <a:lnSpc>
                <a:spcPts val="42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6666071"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EXPLORATORY DATA ANALYIS OF THE MODEL</a:t>
            </a:r>
            <a:endParaRPr lang="en-US" sz="2200" dirty="0"/>
          </a:p>
        </p:txBody>
      </p:sp>
      <p:pic>
        <p:nvPicPr>
          <p:cNvPr id="3" name="Image 0" descr="preencoded.png">    </p:cNvPr>
          <p:cNvPicPr>
            <a:picLocks noChangeAspect="1"/>
          </p:cNvPicPr>
          <p:nvPr/>
        </p:nvPicPr>
        <p:blipFill>
          <a:blip r:embed="rId1"/>
          <a:stretch>
            <a:fillRect/>
          </a:stretch>
        </p:blipFill>
        <p:spPr>
          <a:xfrm>
            <a:off x="396835" y="963692"/>
            <a:ext cx="3125153" cy="1711762"/>
          </a:xfrm>
          <a:prstGeom prst="rect">
            <a:avLst/>
          </a:prstGeom>
        </p:spPr>
      </p:pic>
      <p:sp>
        <p:nvSpPr>
          <p:cNvPr id="4" name="Text 1"/>
          <p:cNvSpPr/>
          <p:nvPr/>
        </p:nvSpPr>
        <p:spPr>
          <a:xfrm>
            <a:off x="7461171" y="938213"/>
            <a:ext cx="6780014"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5" name="Text 2"/>
          <p:cNvSpPr/>
          <p:nvPr/>
        </p:nvSpPr>
        <p:spPr>
          <a:xfrm>
            <a:off x="7461171" y="1221700"/>
            <a:ext cx="6780014" cy="181451"/>
          </a:xfrm>
          <a:prstGeom prst="rect">
            <a:avLst/>
          </a:prstGeom>
          <a:noFill/>
          <a:ln/>
        </p:spPr>
        <p:txBody>
          <a:bodyPr wrap="none" lIns="0" tIns="0" rIns="0" bIns="0" rtlCol="0" anchor="t"/>
          <a:lstStyle/>
          <a:p>
            <a:pPr indent="0" marL="0">
              <a:lnSpc>
                <a:spcPts val="1400"/>
              </a:lnSpc>
              <a:buNone/>
            </a:pPr>
            <a:endParaRPr lang="en-US" sz="850" dirty="0"/>
          </a:p>
        </p:txBody>
      </p:sp>
      <p:sp>
        <p:nvSpPr>
          <p:cNvPr id="6" name="Text 3"/>
          <p:cNvSpPr/>
          <p:nvPr/>
        </p:nvSpPr>
        <p:spPr>
          <a:xfrm>
            <a:off x="7461171" y="1516499"/>
            <a:ext cx="2661047" cy="283488"/>
          </a:xfrm>
          <a:prstGeom prst="rect">
            <a:avLst/>
          </a:prstGeom>
          <a:noFill/>
          <a:ln/>
        </p:spPr>
        <p:txBody>
          <a:bodyPr wrap="none" lIns="0" tIns="0" rIns="0" bIns="0" rtlCol="0" anchor="t"/>
          <a:lstStyle/>
          <a:p>
            <a:pPr indent="0" marL="0">
              <a:lnSpc>
                <a:spcPts val="2200"/>
              </a:lnSpc>
              <a:buNone/>
            </a:pPr>
            <a:r>
              <a:rPr lang="en-US" sz="1750" dirty="0">
                <a:solidFill>
                  <a:srgbClr val="FFFFFF"/>
                </a:solidFill>
                <a:latin typeface="Fraunces Medium" pitchFamily="34" charset="0"/>
                <a:ea typeface="Fraunces Medium" pitchFamily="34" charset="-122"/>
                <a:cs typeface="Fraunces Medium" pitchFamily="34" charset="-120"/>
              </a:rPr>
              <a:t>K-MEANS CLUSTERING</a:t>
            </a:r>
            <a:endParaRPr lang="en-US" sz="1750" dirty="0"/>
          </a:p>
        </p:txBody>
      </p:sp>
      <p:sp>
        <p:nvSpPr>
          <p:cNvPr id="7" name="Text 4"/>
          <p:cNvSpPr/>
          <p:nvPr/>
        </p:nvSpPr>
        <p:spPr>
          <a:xfrm>
            <a:off x="396835" y="2930485"/>
            <a:ext cx="13836729" cy="181451"/>
          </a:xfrm>
          <a:prstGeom prst="rect">
            <a:avLst/>
          </a:prstGeom>
          <a:noFill/>
          <a:ln/>
        </p:spPr>
        <p:txBody>
          <a:bodyPr wrap="none" lIns="0" tIns="0" rIns="0" bIns="0" rtlCol="0" anchor="t"/>
          <a:lstStyle/>
          <a:p>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Cluster 0 (Dark Purple - Bottom Left)</a:t>
            </a:r>
            <a:endParaRPr lang="en-US" sz="850" dirty="0"/>
          </a:p>
        </p:txBody>
      </p:sp>
      <p:sp>
        <p:nvSpPr>
          <p:cNvPr id="8" name="Text 5"/>
          <p:cNvSpPr/>
          <p:nvPr/>
        </p:nvSpPr>
        <p:spPr>
          <a:xfrm>
            <a:off x="396835" y="323945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Represents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low sales and low transfer products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9" name="Text 6"/>
          <p:cNvSpPr/>
          <p:nvPr/>
        </p:nvSpPr>
        <p:spPr>
          <a:xfrm>
            <a:off x="396835" y="346055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These could be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slow-moving products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or those with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stable but low demand</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10" name="Text 7"/>
          <p:cNvSpPr/>
          <p:nvPr/>
        </p:nvSpPr>
        <p:spPr>
          <a:xfrm>
            <a:off x="396835" y="3681651"/>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The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density</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suggests many products belong to this category.</a:t>
            </a:r>
            <a:endParaRPr lang="en-US" sz="850" dirty="0"/>
          </a:p>
        </p:txBody>
      </p:sp>
      <p:sp>
        <p:nvSpPr>
          <p:cNvPr id="11" name="Text 8"/>
          <p:cNvSpPr/>
          <p:nvPr/>
        </p:nvSpPr>
        <p:spPr>
          <a:xfrm>
            <a:off x="396835" y="4033123"/>
            <a:ext cx="3071693"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Fraunces Medium" pitchFamily="34" charset="0"/>
                <a:ea typeface="Fraunces Medium" pitchFamily="34" charset="-122"/>
                <a:cs typeface="Fraunces Medium" pitchFamily="34" charset="-120"/>
              </a:rPr>
              <a:t>Cluster 1 (Blue - Middle Left to Upper Right)</a:t>
            </a:r>
            <a:endParaRPr lang="en-US" sz="1100" dirty="0"/>
          </a:p>
        </p:txBody>
      </p:sp>
      <p:sp>
        <p:nvSpPr>
          <p:cNvPr id="12" name="Text 9"/>
          <p:cNvSpPr/>
          <p:nvPr/>
        </p:nvSpPr>
        <p:spPr>
          <a:xfrm>
            <a:off x="396835" y="4380309"/>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Represents products with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moderate-to-high sales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13" name="Text 10"/>
          <p:cNvSpPr/>
          <p:nvPr/>
        </p:nvSpPr>
        <p:spPr>
          <a:xfrm>
            <a:off x="396835" y="460140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These products might be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seasonal or location-dependent</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14" name="Text 11"/>
          <p:cNvSpPr/>
          <p:nvPr/>
        </p:nvSpPr>
        <p:spPr>
          <a:xfrm>
            <a:off x="396835" y="482250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The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spread of points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suggests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variability in demand</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15" name="Text 12"/>
          <p:cNvSpPr/>
          <p:nvPr/>
        </p:nvSpPr>
        <p:spPr>
          <a:xfrm>
            <a:off x="396835" y="5173980"/>
            <a:ext cx="1895832"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Fraunces Medium" pitchFamily="34" charset="0"/>
                <a:ea typeface="Fraunces Medium" pitchFamily="34" charset="-122"/>
                <a:cs typeface="Fraunces Medium" pitchFamily="34" charset="-120"/>
              </a:rPr>
              <a:t>Cluster 2 (Teal - Top Right)</a:t>
            </a:r>
            <a:endParaRPr lang="en-US" sz="1100" dirty="0"/>
          </a:p>
        </p:txBody>
      </p:sp>
      <p:sp>
        <p:nvSpPr>
          <p:cNvPr id="16" name="Text 13"/>
          <p:cNvSpPr/>
          <p:nvPr/>
        </p:nvSpPr>
        <p:spPr>
          <a:xfrm>
            <a:off x="396835" y="5521166"/>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Represents products with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high sales and high retail transfers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17" name="Text 14"/>
          <p:cNvSpPr/>
          <p:nvPr/>
        </p:nvSpPr>
        <p:spPr>
          <a:xfrm>
            <a:off x="396835" y="5742265"/>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Could be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fast-moving products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or those needing frequent stock adjustments.</a:t>
            </a:r>
            <a:endParaRPr lang="en-US" sz="850" dirty="0"/>
          </a:p>
        </p:txBody>
      </p:sp>
      <p:sp>
        <p:nvSpPr>
          <p:cNvPr id="18" name="Text 15"/>
          <p:cNvSpPr/>
          <p:nvPr/>
        </p:nvSpPr>
        <p:spPr>
          <a:xfrm>
            <a:off x="396835" y="5963364"/>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Indicates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high consumer demand</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with significant inventory movement.</a:t>
            </a:r>
            <a:endParaRPr lang="en-US" sz="850" dirty="0"/>
          </a:p>
        </p:txBody>
      </p:sp>
      <p:sp>
        <p:nvSpPr>
          <p:cNvPr id="19" name="Text 16"/>
          <p:cNvSpPr/>
          <p:nvPr/>
        </p:nvSpPr>
        <p:spPr>
          <a:xfrm>
            <a:off x="396835" y="6314837"/>
            <a:ext cx="2233613"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Fraunces Medium" pitchFamily="34" charset="0"/>
                <a:ea typeface="Fraunces Medium" pitchFamily="34" charset="-122"/>
                <a:cs typeface="Fraunces Medium" pitchFamily="34" charset="-120"/>
              </a:rPr>
              <a:t>Cluster 3 (Green - Middle Right)</a:t>
            </a:r>
            <a:endParaRPr lang="en-US" sz="1100" dirty="0"/>
          </a:p>
        </p:txBody>
      </p:sp>
      <p:sp>
        <p:nvSpPr>
          <p:cNvPr id="20" name="Text 17"/>
          <p:cNvSpPr/>
          <p:nvPr/>
        </p:nvSpPr>
        <p:spPr>
          <a:xfrm>
            <a:off x="396835" y="6662023"/>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Represents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products with steady but slightly fluctuating sales.</a:t>
            </a:r>
            <a:endParaRPr lang="en-US" sz="850" dirty="0"/>
          </a:p>
        </p:txBody>
      </p:sp>
      <p:sp>
        <p:nvSpPr>
          <p:cNvPr id="21" name="Text 18"/>
          <p:cNvSpPr/>
          <p:nvPr/>
        </p:nvSpPr>
        <p:spPr>
          <a:xfrm>
            <a:off x="396835" y="6883122"/>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Possibly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mid-range products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in terms of sales volume.</a:t>
            </a:r>
            <a:endParaRPr lang="en-US" sz="850" dirty="0"/>
          </a:p>
        </p:txBody>
      </p:sp>
      <p:sp>
        <p:nvSpPr>
          <p:cNvPr id="22" name="Text 19"/>
          <p:cNvSpPr/>
          <p:nvPr/>
        </p:nvSpPr>
        <p:spPr>
          <a:xfrm>
            <a:off x="396835" y="7234595"/>
            <a:ext cx="2486858"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Fraunces Medium" pitchFamily="34" charset="0"/>
                <a:ea typeface="Fraunces Medium" pitchFamily="34" charset="-122"/>
                <a:cs typeface="Fraunces Medium" pitchFamily="34" charset="-120"/>
              </a:rPr>
              <a:t>Cluster 4 (Light Green - Rightmost)</a:t>
            </a:r>
            <a:endParaRPr lang="en-US" sz="1100" dirty="0"/>
          </a:p>
        </p:txBody>
      </p:sp>
      <p:sp>
        <p:nvSpPr>
          <p:cNvPr id="23" name="Text 20"/>
          <p:cNvSpPr/>
          <p:nvPr/>
        </p:nvSpPr>
        <p:spPr>
          <a:xfrm>
            <a:off x="396835" y="7581781"/>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Represents products with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high warehouse sales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 but possibly lower retail sales.</a:t>
            </a:r>
            <a:endParaRPr lang="en-US" sz="850" dirty="0"/>
          </a:p>
        </p:txBody>
      </p:sp>
      <p:sp>
        <p:nvSpPr>
          <p:cNvPr id="24" name="Text 21"/>
          <p:cNvSpPr/>
          <p:nvPr/>
        </p:nvSpPr>
        <p:spPr>
          <a:xfrm>
            <a:off x="396835" y="7802880"/>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Could be bulk warehouse products or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wholesale-driven items</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25" name="Text 22"/>
          <p:cNvSpPr/>
          <p:nvPr/>
        </p:nvSpPr>
        <p:spPr>
          <a:xfrm>
            <a:off x="396835" y="8154353"/>
            <a:ext cx="2217182" cy="177165"/>
          </a:xfrm>
          <a:prstGeom prst="rect">
            <a:avLst/>
          </a:prstGeom>
          <a:noFill/>
          <a:ln/>
        </p:spPr>
        <p:txBody>
          <a:bodyPr wrap="none" lIns="0" tIns="0" rIns="0" bIns="0" rtlCol="0" anchor="t"/>
          <a:lstStyle/>
          <a:p>
            <a:pPr indent="0" marL="0">
              <a:lnSpc>
                <a:spcPts val="1350"/>
              </a:lnSpc>
              <a:buNone/>
            </a:pPr>
            <a:r>
              <a:rPr lang="en-US" sz="1100" b="1" dirty="0">
                <a:solidFill>
                  <a:srgbClr val="FFFFFF"/>
                </a:solidFill>
                <a:latin typeface="Fraunces Medium" pitchFamily="34" charset="0"/>
                <a:ea typeface="Fraunces Medium" pitchFamily="34" charset="-122"/>
                <a:cs typeface="Fraunces Medium" pitchFamily="34" charset="-120"/>
              </a:rPr>
              <a:t>Cluster 5 (Yellow - Single Point)</a:t>
            </a:r>
            <a:endParaRPr lang="en-US" sz="1100" dirty="0"/>
          </a:p>
        </p:txBody>
      </p:sp>
      <p:sp>
        <p:nvSpPr>
          <p:cNvPr id="26" name="Text 23"/>
          <p:cNvSpPr/>
          <p:nvPr/>
        </p:nvSpPr>
        <p:spPr>
          <a:xfrm>
            <a:off x="396835" y="8501539"/>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Likely represents an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outlier</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
        <p:nvSpPr>
          <p:cNvPr id="27" name="Text 24"/>
          <p:cNvSpPr/>
          <p:nvPr/>
        </p:nvSpPr>
        <p:spPr>
          <a:xfrm>
            <a:off x="396835" y="8722638"/>
            <a:ext cx="13836729" cy="181451"/>
          </a:xfrm>
          <a:prstGeom prst="rect">
            <a:avLst/>
          </a:prstGeom>
          <a:noFill/>
          <a:ln/>
        </p:spPr>
        <p:txBody>
          <a:bodyPr wrap="none" lIns="0" tIns="0" rIns="0" bIns="0" rtlCol="0" anchor="t"/>
          <a:lstStyle/>
          <a:p>
            <a:pPr marL="342900" indent="-342900">
              <a:lnSpc>
                <a:spcPts val="1400"/>
              </a:lnSpc>
              <a:buSzPct val="100000"/>
              <a:buChar char="•"/>
            </a:pPr>
            <a:r>
              <a:rPr lang="en-US" sz="850" dirty="0">
                <a:solidFill>
                  <a:srgbClr val="EBECEF"/>
                </a:solidFill>
                <a:latin typeface="Epilogue" pitchFamily="34" charset="0"/>
                <a:ea typeface="Epilogue" pitchFamily="34" charset="-122"/>
                <a:cs typeface="Epilogue" pitchFamily="34" charset="-120"/>
              </a:rPr>
              <a:t>Could be a </a:t>
            </a:r>
            <a:pPr indent="0" marL="0">
              <a:lnSpc>
                <a:spcPts val="1400"/>
              </a:lnSpc>
              <a:buNone/>
            </a:pPr>
            <a:r>
              <a:rPr lang="en-US" sz="850" b="1" dirty="0">
                <a:solidFill>
                  <a:srgbClr val="EBECEF"/>
                </a:solidFill>
                <a:latin typeface="Epilogue" pitchFamily="34" charset="0"/>
                <a:ea typeface="Epilogue" pitchFamily="34" charset="-122"/>
                <a:cs typeface="Epilogue" pitchFamily="34" charset="-120"/>
              </a:rPr>
              <a:t>rare product, a special promotion, or an error in the data</a:t>
            </a:r>
            <a:pPr indent="0" marL="0">
              <a:lnSpc>
                <a:spcPts val="1400"/>
              </a:lnSpc>
              <a:buNone/>
            </a:pPr>
            <a:r>
              <a:rPr lang="en-US" sz="850" dirty="0">
                <a:solidFill>
                  <a:srgbClr val="EBECEF"/>
                </a:solidFill>
                <a:latin typeface="Epilogue" pitchFamily="34" charset="0"/>
                <a:ea typeface="Epilogue" pitchFamily="34" charset="-122"/>
                <a:cs typeface="Epilogue" pitchFamily="34" charset="-120"/>
              </a:rPr>
              <a:t>.</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93884" y="667345"/>
            <a:ext cx="4676061" cy="2775109"/>
          </a:xfrm>
          <a:prstGeom prst="rect">
            <a:avLst/>
          </a:prstGeom>
        </p:spPr>
      </p:pic>
      <p:sp>
        <p:nvSpPr>
          <p:cNvPr id="3" name="Text 0"/>
          <p:cNvSpPr/>
          <p:nvPr/>
        </p:nvSpPr>
        <p:spPr>
          <a:xfrm>
            <a:off x="7529751" y="1842730"/>
            <a:ext cx="6223159" cy="424220"/>
          </a:xfrm>
          <a:prstGeom prst="rect">
            <a:avLst/>
          </a:prstGeom>
          <a:noFill/>
          <a:ln/>
        </p:spPr>
        <p:txBody>
          <a:bodyPr wrap="none" lIns="0" tIns="0" rIns="0" bIns="0" rtlCol="0" anchor="t"/>
          <a:lstStyle/>
          <a:p>
            <a:pPr indent="0" marL="0">
              <a:lnSpc>
                <a:spcPts val="3300"/>
              </a:lnSpc>
              <a:buNone/>
            </a:pPr>
            <a:r>
              <a:rPr lang="en-US" sz="2650" b="1" dirty="0">
                <a:solidFill>
                  <a:srgbClr val="FFFFFF"/>
                </a:solidFill>
                <a:latin typeface="Fraunces Medium" pitchFamily="34" charset="0"/>
                <a:ea typeface="Fraunces Medium" pitchFamily="34" charset="-122"/>
                <a:cs typeface="Fraunces Medium" pitchFamily="34" charset="-120"/>
              </a:rPr>
              <a:t>Silhouette scores of different models</a:t>
            </a:r>
            <a:endParaRPr lang="en-US" sz="2650" dirty="0"/>
          </a:p>
        </p:txBody>
      </p:sp>
      <p:sp>
        <p:nvSpPr>
          <p:cNvPr id="4" name="Text 1"/>
          <p:cNvSpPr/>
          <p:nvPr/>
        </p:nvSpPr>
        <p:spPr>
          <a:xfrm>
            <a:off x="593884" y="3824168"/>
            <a:ext cx="13442633" cy="279083"/>
          </a:xfrm>
          <a:prstGeom prst="rect">
            <a:avLst/>
          </a:prstGeom>
          <a:noFill/>
          <a:ln/>
        </p:spPr>
        <p:txBody>
          <a:bodyPr wrap="none" lIns="0" tIns="0" rIns="0" bIns="0" rtlCol="0" anchor="t"/>
          <a:lstStyle/>
          <a:p>
            <a:pPr indent="0" marL="0">
              <a:lnSpc>
                <a:spcPts val="210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BIRCH has the highest Silhouette Score (~0.70)</a:t>
            </a:r>
            <a:endParaRPr lang="en-US" sz="1300" dirty="0"/>
          </a:p>
        </p:txBody>
      </p:sp>
      <p:sp>
        <p:nvSpPr>
          <p:cNvPr id="5" name="Text 2"/>
          <p:cNvSpPr/>
          <p:nvPr/>
        </p:nvSpPr>
        <p:spPr>
          <a:xfrm>
            <a:off x="593884" y="4294108"/>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This suggests that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BIRCH provides the most well-separated clusters</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for this dataset.</a:t>
            </a:r>
            <a:endParaRPr lang="en-US" sz="1300" dirty="0"/>
          </a:p>
        </p:txBody>
      </p:sp>
      <p:sp>
        <p:nvSpPr>
          <p:cNvPr id="6" name="Text 3"/>
          <p:cNvSpPr/>
          <p:nvPr/>
        </p:nvSpPr>
        <p:spPr>
          <a:xfrm>
            <a:off x="593884" y="4624864"/>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BIRCH is efficient for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large datasets with noise</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and hierarchical properties.</a:t>
            </a:r>
            <a:endParaRPr lang="en-US" sz="1300" dirty="0"/>
          </a:p>
        </p:txBody>
      </p:sp>
      <p:sp>
        <p:nvSpPr>
          <p:cNvPr id="7" name="Text 4"/>
          <p:cNvSpPr/>
          <p:nvPr/>
        </p:nvSpPr>
        <p:spPr>
          <a:xfrm>
            <a:off x="593884" y="5087183"/>
            <a:ext cx="13442633" cy="279083"/>
          </a:xfrm>
          <a:prstGeom prst="rect">
            <a:avLst/>
          </a:prstGeom>
          <a:noFill/>
          <a:ln/>
        </p:spPr>
        <p:txBody>
          <a:bodyPr wrap="none" lIns="0" tIns="0" rIns="0" bIns="0" rtlCol="0" anchor="t"/>
          <a:lstStyle/>
          <a:p>
            <a:pPr indent="0" marL="0">
              <a:lnSpc>
                <a:spcPts val="210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K-Means, Agglomerative, and DBSCAN also perform well (~0.65 - 0.68)</a:t>
            </a:r>
            <a:endParaRPr lang="en-US" sz="1300" dirty="0"/>
          </a:p>
        </p:txBody>
      </p:sp>
      <p:sp>
        <p:nvSpPr>
          <p:cNvPr id="8" name="Text 5"/>
          <p:cNvSpPr/>
          <p:nvPr/>
        </p:nvSpPr>
        <p:spPr>
          <a:xfrm>
            <a:off x="593884" y="5557123"/>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K-Means is a strong choice if clusters are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spherical and well-separated</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9" name="Text 6"/>
          <p:cNvSpPr/>
          <p:nvPr/>
        </p:nvSpPr>
        <p:spPr>
          <a:xfrm>
            <a:off x="593884" y="5887879"/>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DBSCAN is useful if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density variations exist</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as it can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detect outliers</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10" name="Text 7"/>
          <p:cNvSpPr/>
          <p:nvPr/>
        </p:nvSpPr>
        <p:spPr>
          <a:xfrm>
            <a:off x="593884" y="6218634"/>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Agglomerative clustering is suitable for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hierarchical relationships</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11" name="Text 8"/>
          <p:cNvSpPr/>
          <p:nvPr/>
        </p:nvSpPr>
        <p:spPr>
          <a:xfrm>
            <a:off x="593884" y="6680954"/>
            <a:ext cx="13442633" cy="279083"/>
          </a:xfrm>
          <a:prstGeom prst="rect">
            <a:avLst/>
          </a:prstGeom>
          <a:noFill/>
          <a:ln/>
        </p:spPr>
        <p:txBody>
          <a:bodyPr wrap="none" lIns="0" tIns="0" rIns="0" bIns="0" rtlCol="0" anchor="t"/>
          <a:lstStyle/>
          <a:p>
            <a:pPr indent="0" marL="0">
              <a:lnSpc>
                <a:spcPts val="2100"/>
              </a:lnSpc>
              <a:buNone/>
            </a:pPr>
            <a:r>
              <a:rPr lang="en-US" sz="1300" dirty="0">
                <a:solidFill>
                  <a:srgbClr val="000000"/>
                </a:solidFill>
                <a:latin typeface="Epilogue" pitchFamily="34" charset="0"/>
                <a:ea typeface="Epilogue" pitchFamily="34" charset="-122"/>
                <a:cs typeface="Epilogue" pitchFamily="34" charset="-120"/>
              </a:rPr>
              <a:t>✅</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GMM performs the worst (~0.32)</a:t>
            </a:r>
            <a:endParaRPr lang="en-US" sz="1300" dirty="0"/>
          </a:p>
        </p:txBody>
      </p:sp>
      <p:sp>
        <p:nvSpPr>
          <p:cNvPr id="12" name="Text 9"/>
          <p:cNvSpPr/>
          <p:nvPr/>
        </p:nvSpPr>
        <p:spPr>
          <a:xfrm>
            <a:off x="593884" y="7150894"/>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This suggests that the data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does not fit well into Gaussian distributions</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a:t>
            </a:r>
            <a:endParaRPr lang="en-US" sz="1300" dirty="0"/>
          </a:p>
        </p:txBody>
      </p:sp>
      <p:sp>
        <p:nvSpPr>
          <p:cNvPr id="13" name="Text 10"/>
          <p:cNvSpPr/>
          <p:nvPr/>
        </p:nvSpPr>
        <p:spPr>
          <a:xfrm>
            <a:off x="593884" y="7481649"/>
            <a:ext cx="13442633" cy="271463"/>
          </a:xfrm>
          <a:prstGeom prst="rect">
            <a:avLst/>
          </a:prstGeom>
          <a:noFill/>
          <a:ln/>
        </p:spPr>
        <p:txBody>
          <a:bodyPr wrap="none" lIns="0" tIns="0" rIns="0" bIns="0" rtlCol="0" anchor="t"/>
          <a:lstStyle/>
          <a:p>
            <a:pPr marL="342900" indent="-342900">
              <a:lnSpc>
                <a:spcPts val="2100"/>
              </a:lnSpc>
              <a:buSzPct val="100000"/>
              <a:buChar char="•"/>
            </a:pPr>
            <a:r>
              <a:rPr lang="en-US" sz="1300" dirty="0">
                <a:solidFill>
                  <a:srgbClr val="EBECEF"/>
                </a:solidFill>
                <a:latin typeface="Epilogue" pitchFamily="34" charset="0"/>
                <a:ea typeface="Epilogue" pitchFamily="34" charset="-122"/>
                <a:cs typeface="Epilogue" pitchFamily="34" charset="-120"/>
              </a:rPr>
              <a:t>GMM assumes </a:t>
            </a:r>
            <a:pPr indent="0" marL="0">
              <a:lnSpc>
                <a:spcPts val="2100"/>
              </a:lnSpc>
              <a:buNone/>
            </a:pPr>
            <a:r>
              <a:rPr lang="en-US" sz="1300" b="1" dirty="0">
                <a:solidFill>
                  <a:srgbClr val="EBECEF"/>
                </a:solidFill>
                <a:latin typeface="Epilogue" pitchFamily="34" charset="0"/>
                <a:ea typeface="Epilogue" pitchFamily="34" charset="-122"/>
                <a:cs typeface="Epilogue" pitchFamily="34" charset="-120"/>
              </a:rPr>
              <a:t>clusters have an elliptical shape</a:t>
            </a:r>
            <a:pPr indent="0" marL="0">
              <a:lnSpc>
                <a:spcPts val="2100"/>
              </a:lnSpc>
              <a:buNone/>
            </a:pPr>
            <a:r>
              <a:rPr lang="en-US" sz="1300" dirty="0">
                <a:solidFill>
                  <a:srgbClr val="EBECEF"/>
                </a:solidFill>
                <a:latin typeface="Epilogue" pitchFamily="34" charset="0"/>
                <a:ea typeface="Epilogue" pitchFamily="34" charset="-122"/>
                <a:cs typeface="Epilogue" pitchFamily="34" charset="-120"/>
              </a:rPr>
              <a:t>, which may not be the case here.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2025-03-14T17:23:16Z</dcterms:created>
  <dcterms:modified xsi:type="dcterms:W3CDTF">2025-03-14T17:23:16Z</dcterms:modified>
</cp:coreProperties>
</file>